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s/slide700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77" r:id="rId1"/>
  </p:sldMasterIdLst>
  <p:notesMasterIdLst>
    <p:notesMasterId r:id="rId67"/>
  </p:notesMasterIdLst>
  <p:handoutMasterIdLst>
    <p:handoutMasterId r:id="rId68"/>
  </p:handoutMasterIdLst>
  <p:sldIdLst>
    <p:sldId id="261" r:id="rId2"/>
    <p:sldId id="290" r:id="rId3"/>
    <p:sldId id="289" r:id="rId4"/>
    <p:sldId id="291" r:id="rId5"/>
    <p:sldId id="294" r:id="rId6"/>
    <p:sldId id="295" r:id="rId7"/>
    <p:sldId id="296" r:id="rId8"/>
    <p:sldId id="297" r:id="rId9"/>
    <p:sldId id="317" r:id="rId10"/>
    <p:sldId id="318" r:id="rId11"/>
    <p:sldId id="353" r:id="rId12"/>
    <p:sldId id="361" r:id="rId13"/>
    <p:sldId id="319" r:id="rId14"/>
    <p:sldId id="300" r:id="rId15"/>
    <p:sldId id="301" r:id="rId16"/>
    <p:sldId id="302" r:id="rId17"/>
    <p:sldId id="303" r:id="rId18"/>
    <p:sldId id="388" r:id="rId19"/>
    <p:sldId id="304" r:id="rId20"/>
    <p:sldId id="305" r:id="rId21"/>
    <p:sldId id="306" r:id="rId22"/>
    <p:sldId id="308" r:id="rId23"/>
    <p:sldId id="307" r:id="rId24"/>
    <p:sldId id="348" r:id="rId25"/>
    <p:sldId id="354" r:id="rId26"/>
    <p:sldId id="320" r:id="rId27"/>
    <p:sldId id="309" r:id="rId28"/>
    <p:sldId id="310" r:id="rId29"/>
    <p:sldId id="311" r:id="rId30"/>
    <p:sldId id="316" r:id="rId31"/>
    <p:sldId id="312" r:id="rId32"/>
    <p:sldId id="313" r:id="rId33"/>
    <p:sldId id="315" r:id="rId34"/>
    <p:sldId id="321" r:id="rId35"/>
    <p:sldId id="322" r:id="rId36"/>
    <p:sldId id="323" r:id="rId37"/>
    <p:sldId id="324" r:id="rId38"/>
    <p:sldId id="325" r:id="rId39"/>
    <p:sldId id="326" r:id="rId40"/>
    <p:sldId id="327" r:id="rId41"/>
    <p:sldId id="328" r:id="rId42"/>
    <p:sldId id="330" r:id="rId43"/>
    <p:sldId id="329" r:id="rId44"/>
    <p:sldId id="349" r:id="rId45"/>
    <p:sldId id="331" r:id="rId46"/>
    <p:sldId id="332" r:id="rId47"/>
    <p:sldId id="333" r:id="rId48"/>
    <p:sldId id="334" r:id="rId49"/>
    <p:sldId id="335" r:id="rId50"/>
    <p:sldId id="336" r:id="rId51"/>
    <p:sldId id="337" r:id="rId52"/>
    <p:sldId id="338" r:id="rId53"/>
    <p:sldId id="352" r:id="rId54"/>
    <p:sldId id="350" r:id="rId55"/>
    <p:sldId id="339" r:id="rId56"/>
    <p:sldId id="351" r:id="rId57"/>
    <p:sldId id="340" r:id="rId58"/>
    <p:sldId id="341" r:id="rId59"/>
    <p:sldId id="342" r:id="rId60"/>
    <p:sldId id="343" r:id="rId61"/>
    <p:sldId id="345" r:id="rId62"/>
    <p:sldId id="347" r:id="rId63"/>
    <p:sldId id="259" r:id="rId64"/>
    <p:sldId id="314" r:id="rId65"/>
    <p:sldId id="346" r:id="rId66"/>
  </p:sldIdLst>
  <p:sldSz cx="9144000" cy="6858000" type="screen4x3"/>
  <p:notesSz cx="6858000" cy="9144000"/>
  <p:embeddedFontLst>
    <p:embeddedFont>
      <p:font typeface="等线" panose="02010600030101010101" pitchFamily="2" charset="-122"/>
      <p:regular r:id="rId69"/>
      <p:bold r:id="rId70"/>
    </p:embeddedFont>
    <p:embeddedFont>
      <p:font typeface="等线 Light" panose="02010600030101010101" pitchFamily="2" charset="-122"/>
      <p:regular r:id="rId71"/>
    </p:embeddedFont>
    <p:embeddedFont>
      <p:font typeface="Calibri" panose="020F0502020204030204" pitchFamily="34" charset="0"/>
      <p:regular r:id="rId72"/>
      <p:bold r:id="rId73"/>
      <p:italic r:id="rId74"/>
      <p:boldItalic r:id="rId75"/>
    </p:embeddedFont>
    <p:embeddedFont>
      <p:font typeface="Cambria Math" panose="02040503050406030204" pitchFamily="18" charset="0"/>
      <p:regular r:id="rId76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97C5B"/>
    <a:srgbClr val="FFFFFF"/>
    <a:srgbClr val="BFE2F3"/>
    <a:srgbClr val="C31823"/>
    <a:srgbClr val="C9151E"/>
    <a:srgbClr val="E9CBBC"/>
    <a:srgbClr val="E0A487"/>
    <a:srgbClr val="CC141E"/>
    <a:srgbClr val="D05035"/>
    <a:srgbClr val="C816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BDBED569-4797-4DF1-A0F4-6AAB3CD982D8}" styleName="浅色样式 3 - 强调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16DA210-FB5B-4158-B5E0-FEB733F419BA}" styleName="浅色样式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798" autoAdjust="0"/>
    <p:restoredTop sz="94785" autoAdjust="0"/>
  </p:normalViewPr>
  <p:slideViewPr>
    <p:cSldViewPr snapToGrid="0">
      <p:cViewPr varScale="1">
        <p:scale>
          <a:sx n="114" d="100"/>
          <a:sy n="114" d="100"/>
        </p:scale>
        <p:origin x="123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87" d="100"/>
          <a:sy n="87" d="100"/>
        </p:scale>
        <p:origin x="3840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handoutMaster" Target="handoutMasters/handoutMaster1.xml"/><Relationship Id="rId76" Type="http://schemas.openxmlformats.org/officeDocument/2006/relationships/font" Target="fonts/font8.fntdata"/><Relationship Id="rId7" Type="http://schemas.openxmlformats.org/officeDocument/2006/relationships/slide" Target="slides/slide6.xml"/><Relationship Id="rId71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font" Target="fonts/font6.fntdata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5.fntdata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font" Target="fonts/font1.fntdata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4.fntdata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2.fntdata"/><Relationship Id="rId75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168CB584-69D6-41A3-B0C5-0F8673DB113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E75D77A-AA67-451A-9103-79D2ED068D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07AB74-D5AE-4902-9346-5E0C55B4ECA5}" type="datetimeFigureOut">
              <a:rPr lang="zh-CN" altLang="en-US" smtClean="0"/>
              <a:t>2020/9/5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FE4D8C3-05F8-4347-BAF5-8A759F42662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798553B-528C-43DD-89C8-BA3C25E2647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B7D79-AE39-4577-9CF9-D48BBCBBB9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94730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DFE78F-58BC-423A-A341-D0065C580108}" type="datetimeFigureOut">
              <a:rPr lang="zh-CN" altLang="en-US" smtClean="0"/>
              <a:t>2020/9/5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4B1CD8-9F96-4F1D-A5B8-2D9E0ECCEB3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39166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此页可以删除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4B1CD8-9F96-4F1D-A5B8-2D9E0ECCEB33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30912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e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封面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7761" y="5815086"/>
            <a:ext cx="2458720" cy="65087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4070056"/>
            <a:ext cx="7886700" cy="899510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4800" b="1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副标题 2"/>
          <p:cNvSpPr>
            <a:spLocks noGrp="1"/>
          </p:cNvSpPr>
          <p:nvPr>
            <p:ph type="subTitle" idx="1"/>
          </p:nvPr>
        </p:nvSpPr>
        <p:spPr>
          <a:xfrm>
            <a:off x="628650" y="5034521"/>
            <a:ext cx="7886700" cy="604299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lang="zh-CN" altLang="en-US" sz="2800" b="0">
                <a:solidFill>
                  <a:schemeClr val="bg1"/>
                </a:solidFill>
                <a:latin typeface="+mn-ea"/>
                <a:ea typeface="+mn-ea"/>
                <a:cs typeface="+mj-cs"/>
              </a:defRPr>
            </a:lvl1pPr>
          </a:lstStyle>
          <a:p>
            <a:pPr lvl="0" algn="ctr">
              <a:lnSpc>
                <a:spcPct val="90000"/>
              </a:lnSpc>
              <a:spcBef>
                <a:spcPct val="0"/>
              </a:spcBef>
              <a:buNone/>
            </a:pPr>
            <a:r>
              <a:rPr lang="zh-CN" altLang="en-US" dirty="0"/>
              <a:t>单击以编辑母版副标题样式</a:t>
            </a:r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8132"/>
            <a:ext cx="9144000" cy="3931920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0" y="389378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2189123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16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极简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BFFF58C7-16FC-48C2-8933-30E65A148205}"/>
              </a:ext>
            </a:extLst>
          </p:cNvPr>
          <p:cNvSpPr/>
          <p:nvPr userDrawn="1"/>
        </p:nvSpPr>
        <p:spPr>
          <a:xfrm>
            <a:off x="0" y="6766562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latin typeface="+mn-ea"/>
              <a:ea typeface="+mn-ea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81CFBE3-5D1F-4EC9-8648-D313FD6CCB91}"/>
              </a:ext>
            </a:extLst>
          </p:cNvPr>
          <p:cNvSpPr/>
          <p:nvPr userDrawn="1"/>
        </p:nvSpPr>
        <p:spPr>
          <a:xfrm>
            <a:off x="0" y="0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766124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极简空白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 userDrawn="1"/>
        </p:nvSpPr>
        <p:spPr>
          <a:xfrm>
            <a:off x="0" y="6766562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latin typeface="+mn-ea"/>
              <a:ea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250027" y="311755"/>
            <a:ext cx="5424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tx1"/>
                </a:solidFill>
                <a:latin typeface="+mn-ea"/>
                <a:ea typeface="+mn-ea"/>
              </a:rPr>
              <a:t>Page .</a:t>
            </a:r>
            <a:endParaRPr lang="zh-CN" altLang="en-US" sz="1200" spc="-60" baseline="0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97601" y="313202"/>
            <a:ext cx="3491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zh-CN" altLang="en-US" sz="1200" spc="-60" baseline="0" smtClean="0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fld id="{E1703B59-C883-4B8B-974E-AFB30A6C43A7}" type="slidenum">
              <a:rPr lang="en-US" altLang="zh-CN" smtClean="0"/>
              <a:pPr/>
              <a:t>‹#›</a:t>
            </a:fld>
            <a:endParaRPr lang="en-US" altLang="zh-CN"/>
          </a:p>
        </p:txBody>
      </p:sp>
      <p:sp>
        <p:nvSpPr>
          <p:cNvPr id="12" name="文本框 11"/>
          <p:cNvSpPr txBox="1"/>
          <p:nvPr userDrawn="1"/>
        </p:nvSpPr>
        <p:spPr>
          <a:xfrm>
            <a:off x="8250026" y="311755"/>
            <a:ext cx="5424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tx1"/>
                </a:solidFill>
                <a:latin typeface="+mn-ea"/>
                <a:ea typeface="+mn-ea"/>
              </a:rPr>
              <a:t>Page .</a:t>
            </a:r>
            <a:endParaRPr lang="zh-CN" altLang="en-US" sz="1200" spc="-60" baseline="0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13" name="灯片编号占位符 5">
            <a:extLst>
              <a:ext uri="{FF2B5EF4-FFF2-40B4-BE49-F238E27FC236}">
                <a16:creationId xmlns:a16="http://schemas.microsoft.com/office/drawing/2014/main" id="{AE964A2D-3DE1-4848-AA03-BCD5571EF139}"/>
              </a:ext>
            </a:extLst>
          </p:cNvPr>
          <p:cNvSpPr txBox="1">
            <a:spLocks/>
          </p:cNvSpPr>
          <p:nvPr userDrawn="1"/>
        </p:nvSpPr>
        <p:spPr>
          <a:xfrm>
            <a:off x="8697600" y="311755"/>
            <a:ext cx="3491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1200" spc="-6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fld id="{E1703B59-C883-4B8B-974E-AFB30A6C43A7}" type="slidenum">
              <a:rPr lang="zh-CN" altLang="en-US" smtClean="0">
                <a:solidFill>
                  <a:schemeClr val="tx1"/>
                </a:solidFill>
                <a:latin typeface="+mn-ea"/>
                <a:ea typeface="+mn-ea"/>
              </a:rPr>
              <a:pPr lvl="0"/>
              <a:t>‹#›</a:t>
            </a:fld>
            <a:endParaRPr lang="zh-CN" altLang="en-US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25F50CCA-E772-4F27-B85C-314DA0AB67B8}"/>
              </a:ext>
            </a:extLst>
          </p:cNvPr>
          <p:cNvSpPr/>
          <p:nvPr userDrawn="1"/>
        </p:nvSpPr>
        <p:spPr>
          <a:xfrm>
            <a:off x="0" y="0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242287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两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9144000" cy="66586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6" y="175416"/>
            <a:ext cx="1517655" cy="401413"/>
          </a:xfrm>
          <a:prstGeom prst="rect">
            <a:avLst/>
          </a:prstGeom>
        </p:spPr>
      </p:pic>
      <p:sp>
        <p:nvSpPr>
          <p:cNvPr id="15" name="矩形 14"/>
          <p:cNvSpPr/>
          <p:nvPr userDrawn="1"/>
        </p:nvSpPr>
        <p:spPr>
          <a:xfrm>
            <a:off x="0" y="6766562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latin typeface="+mn-ea"/>
              <a:ea typeface="+mn-ea"/>
            </a:endParaRPr>
          </a:p>
        </p:txBody>
      </p:sp>
      <p:sp>
        <p:nvSpPr>
          <p:cNvPr id="12" name="内容占位符 11"/>
          <p:cNvSpPr>
            <a:spLocks noGrp="1"/>
          </p:cNvSpPr>
          <p:nvPr>
            <p:ph sz="quarter" idx="10"/>
          </p:nvPr>
        </p:nvSpPr>
        <p:spPr>
          <a:xfrm>
            <a:off x="262394" y="1717675"/>
            <a:ext cx="4032000" cy="482624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>
                <a:latin typeface="+mn-ea"/>
                <a:ea typeface="+mn-ea"/>
              </a:defRPr>
            </a:lvl1pPr>
            <a:lvl2pPr>
              <a:buClr>
                <a:schemeClr val="accent1"/>
              </a:buClr>
              <a:defRPr sz="1800">
                <a:latin typeface="+mn-ea"/>
                <a:ea typeface="+mn-ea"/>
              </a:defRPr>
            </a:lvl2pPr>
            <a:lvl3pPr>
              <a:buClr>
                <a:schemeClr val="accent1"/>
              </a:buClr>
              <a:defRPr sz="1600">
                <a:latin typeface="+mn-ea"/>
                <a:ea typeface="+mn-ea"/>
              </a:defRPr>
            </a:lvl3pPr>
            <a:lvl4pPr>
              <a:buClr>
                <a:schemeClr val="accent1"/>
              </a:buClr>
              <a:defRPr sz="1400">
                <a:latin typeface="+mn-ea"/>
                <a:ea typeface="+mn-ea"/>
              </a:defRPr>
            </a:lvl4pPr>
            <a:lvl5pPr>
              <a:buClr>
                <a:schemeClr val="accent1"/>
              </a:buClr>
              <a:defRPr sz="14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6" name="内容占位符 15"/>
          <p:cNvSpPr>
            <a:spLocks noGrp="1"/>
          </p:cNvSpPr>
          <p:nvPr>
            <p:ph sz="quarter" idx="11"/>
          </p:nvPr>
        </p:nvSpPr>
        <p:spPr>
          <a:xfrm>
            <a:off x="4786314" y="1717675"/>
            <a:ext cx="4032250" cy="482624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>
                <a:latin typeface="+mn-ea"/>
                <a:ea typeface="+mn-ea"/>
              </a:defRPr>
            </a:lvl1pPr>
            <a:lvl2pPr>
              <a:buClr>
                <a:schemeClr val="accent1"/>
              </a:buClr>
              <a:defRPr sz="1800">
                <a:latin typeface="+mn-ea"/>
                <a:ea typeface="+mn-ea"/>
              </a:defRPr>
            </a:lvl2pPr>
            <a:lvl3pPr>
              <a:buClr>
                <a:schemeClr val="accent1"/>
              </a:buClr>
              <a:defRPr sz="1600">
                <a:latin typeface="+mn-ea"/>
                <a:ea typeface="+mn-ea"/>
              </a:defRPr>
            </a:lvl3pPr>
            <a:lvl4pPr>
              <a:buClr>
                <a:schemeClr val="accent1"/>
              </a:buClr>
              <a:defRPr sz="1400">
                <a:latin typeface="+mn-ea"/>
                <a:ea typeface="+mn-ea"/>
              </a:defRPr>
            </a:lvl4pPr>
            <a:lvl5pPr>
              <a:buClr>
                <a:schemeClr val="accent1"/>
              </a:buClr>
              <a:defRPr sz="1400">
                <a:latin typeface="+mn-ea"/>
                <a:ea typeface="+mn-ea"/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62394" y="975600"/>
            <a:ext cx="8556169" cy="576000"/>
          </a:xfrm>
          <a:prstGeom prst="rect">
            <a:avLst/>
          </a:prstGeom>
        </p:spPr>
        <p:txBody>
          <a:bodyPr/>
          <a:lstStyle>
            <a:lvl1pPr>
              <a:defRPr lang="zh-CN" altLang="en-US" sz="3200" b="1">
                <a:solidFill>
                  <a:schemeClr val="accent1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/>
              <a:t>单击此处编辑母版标题样式</a:t>
            </a: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3520"/>
            <a:ext cx="9144000" cy="336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3433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16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两栏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9144000" cy="66586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6" y="175416"/>
            <a:ext cx="1517655" cy="401413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0" y="6766562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latin typeface="+mn-ea"/>
              <a:ea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250027" y="313202"/>
            <a:ext cx="5424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+mn-ea"/>
                <a:ea typeface="+mn-ea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12" name="内容占位符 11"/>
          <p:cNvSpPr>
            <a:spLocks noGrp="1"/>
          </p:cNvSpPr>
          <p:nvPr>
            <p:ph sz="quarter" idx="10"/>
          </p:nvPr>
        </p:nvSpPr>
        <p:spPr>
          <a:xfrm>
            <a:off x="262394" y="1717675"/>
            <a:ext cx="4032000" cy="482624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>
                <a:latin typeface="+mn-ea"/>
                <a:ea typeface="+mn-ea"/>
              </a:defRPr>
            </a:lvl1pPr>
            <a:lvl2pPr>
              <a:buClr>
                <a:schemeClr val="accent1"/>
              </a:buClr>
              <a:defRPr sz="1800">
                <a:latin typeface="+mn-ea"/>
                <a:ea typeface="+mn-ea"/>
              </a:defRPr>
            </a:lvl2pPr>
            <a:lvl3pPr>
              <a:buClr>
                <a:schemeClr val="accent1"/>
              </a:buClr>
              <a:defRPr sz="1600">
                <a:latin typeface="+mn-ea"/>
                <a:ea typeface="+mn-ea"/>
              </a:defRPr>
            </a:lvl3pPr>
            <a:lvl4pPr>
              <a:buClr>
                <a:schemeClr val="accent1"/>
              </a:buClr>
              <a:defRPr sz="1400">
                <a:latin typeface="+mn-ea"/>
                <a:ea typeface="+mn-ea"/>
              </a:defRPr>
            </a:lvl4pPr>
            <a:lvl5pPr>
              <a:buClr>
                <a:schemeClr val="accent1"/>
              </a:buClr>
              <a:defRPr sz="1400">
                <a:latin typeface="+mn-ea"/>
                <a:ea typeface="+mn-ea"/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6" name="内容占位符 15"/>
          <p:cNvSpPr>
            <a:spLocks noGrp="1"/>
          </p:cNvSpPr>
          <p:nvPr>
            <p:ph sz="quarter" idx="11"/>
          </p:nvPr>
        </p:nvSpPr>
        <p:spPr>
          <a:xfrm>
            <a:off x="4786314" y="1717675"/>
            <a:ext cx="4032250" cy="482624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>
                <a:latin typeface="+mn-ea"/>
                <a:ea typeface="+mn-ea"/>
              </a:defRPr>
            </a:lvl1pPr>
            <a:lvl2pPr>
              <a:buClr>
                <a:schemeClr val="accent1"/>
              </a:buClr>
              <a:defRPr sz="1800">
                <a:latin typeface="+mn-ea"/>
                <a:ea typeface="+mn-ea"/>
              </a:defRPr>
            </a:lvl2pPr>
            <a:lvl3pPr>
              <a:buClr>
                <a:schemeClr val="accent1"/>
              </a:buClr>
              <a:defRPr sz="1600">
                <a:latin typeface="+mn-ea"/>
                <a:ea typeface="+mn-ea"/>
              </a:defRPr>
            </a:lvl3pPr>
            <a:lvl4pPr>
              <a:buClr>
                <a:schemeClr val="accent1"/>
              </a:buClr>
              <a:defRPr sz="1400">
                <a:latin typeface="+mn-ea"/>
                <a:ea typeface="+mn-ea"/>
              </a:defRPr>
            </a:lvl4pPr>
            <a:lvl5pPr>
              <a:buClr>
                <a:schemeClr val="accent1"/>
              </a:buClr>
              <a:defRPr sz="1400">
                <a:latin typeface="+mn-ea"/>
                <a:ea typeface="+mn-ea"/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21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96566" y="313202"/>
            <a:ext cx="4871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zh-CN" altLang="en-US" sz="1200" spc="-60" baseline="0" smtClean="0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fld id="{54BD5A17-3153-4A95-988E-B577C14000F1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62394" y="975600"/>
            <a:ext cx="8566445" cy="576000"/>
          </a:xfrm>
          <a:prstGeom prst="rect">
            <a:avLst/>
          </a:prstGeom>
        </p:spPr>
        <p:txBody>
          <a:bodyPr/>
          <a:lstStyle>
            <a:lvl1pPr>
              <a:defRPr lang="zh-CN" altLang="en-US" sz="3200" b="1">
                <a:solidFill>
                  <a:schemeClr val="accent1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3520"/>
            <a:ext cx="9144000" cy="336803"/>
          </a:xfrm>
          <a:prstGeom prst="rect">
            <a:avLst/>
          </a:prstGeom>
        </p:spPr>
      </p:pic>
      <p:sp>
        <p:nvSpPr>
          <p:cNvPr id="18" name="文本框 17"/>
          <p:cNvSpPr txBox="1"/>
          <p:nvPr userDrawn="1"/>
        </p:nvSpPr>
        <p:spPr>
          <a:xfrm>
            <a:off x="8250026" y="313200"/>
            <a:ext cx="5424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+mn-ea"/>
                <a:ea typeface="+mn-ea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20" name="灯片编号占位符 5">
            <a:extLst>
              <a:ext uri="{FF2B5EF4-FFF2-40B4-BE49-F238E27FC236}">
                <a16:creationId xmlns:a16="http://schemas.microsoft.com/office/drawing/2014/main" id="{4ECABA5D-597F-47CC-8D49-94DAF8BD7A8C}"/>
              </a:ext>
            </a:extLst>
          </p:cNvPr>
          <p:cNvSpPr txBox="1">
            <a:spLocks/>
          </p:cNvSpPr>
          <p:nvPr userDrawn="1"/>
        </p:nvSpPr>
        <p:spPr>
          <a:xfrm>
            <a:off x="8697600" y="311755"/>
            <a:ext cx="3491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1200" spc="-6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fld id="{E1703B59-C883-4B8B-974E-AFB30A6C43A7}" type="slidenum">
              <a:rPr lang="zh-CN" altLang="en-US" smtClean="0">
                <a:latin typeface="+mn-ea"/>
                <a:ea typeface="+mn-ea"/>
              </a:rPr>
              <a:pPr lvl="0"/>
              <a:t>‹#›</a:t>
            </a:fld>
            <a:endParaRPr lang="zh-CN" altLang="en-US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569443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160">
          <p15:clr>
            <a:srgbClr val="FBAE40"/>
          </p15:clr>
        </p15:guide>
        <p15:guide id="2" pos="3895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对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9144000" cy="66586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6" y="175416"/>
            <a:ext cx="1517655" cy="401413"/>
          </a:xfrm>
          <a:prstGeom prst="rect">
            <a:avLst/>
          </a:prstGeom>
        </p:spPr>
      </p:pic>
      <p:sp>
        <p:nvSpPr>
          <p:cNvPr id="15" name="矩形 14"/>
          <p:cNvSpPr/>
          <p:nvPr userDrawn="1"/>
        </p:nvSpPr>
        <p:spPr>
          <a:xfrm>
            <a:off x="0" y="6766562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latin typeface="+mn-ea"/>
              <a:ea typeface="+mn-ea"/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title" hasCustomPrompt="1"/>
          </p:nvPr>
        </p:nvSpPr>
        <p:spPr>
          <a:xfrm>
            <a:off x="262394" y="960116"/>
            <a:ext cx="4032000" cy="574183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2800" b="1">
                <a:solidFill>
                  <a:schemeClr val="accent1"/>
                </a:solidFill>
                <a:latin typeface="+mn-ea"/>
                <a:ea typeface="+mn-ea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cxnSp>
        <p:nvCxnSpPr>
          <p:cNvPr id="3" name="直接连接符 2"/>
          <p:cNvCxnSpPr/>
          <p:nvPr/>
        </p:nvCxnSpPr>
        <p:spPr>
          <a:xfrm flipV="1">
            <a:off x="0" y="1550505"/>
            <a:ext cx="9144000" cy="79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内容占位符 11"/>
          <p:cNvSpPr>
            <a:spLocks noGrp="1"/>
          </p:cNvSpPr>
          <p:nvPr>
            <p:ph sz="quarter" idx="10" hasCustomPrompt="1"/>
          </p:nvPr>
        </p:nvSpPr>
        <p:spPr>
          <a:xfrm>
            <a:off x="262394" y="1717675"/>
            <a:ext cx="4032000" cy="482624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>
                <a:latin typeface="+mn-ea"/>
                <a:ea typeface="+mn-ea"/>
              </a:defRPr>
            </a:lvl1pPr>
            <a:lvl2pPr>
              <a:buClr>
                <a:schemeClr val="accent1"/>
              </a:buClr>
              <a:defRPr sz="1800">
                <a:latin typeface="+mn-ea"/>
                <a:ea typeface="+mn-ea"/>
              </a:defRPr>
            </a:lvl2pPr>
            <a:lvl3pPr>
              <a:buClr>
                <a:schemeClr val="accent1"/>
              </a:buClr>
              <a:defRPr sz="1600">
                <a:latin typeface="+mn-ea"/>
                <a:ea typeface="+mn-ea"/>
              </a:defRPr>
            </a:lvl3pPr>
            <a:lvl4pPr>
              <a:buClr>
                <a:schemeClr val="accent1"/>
              </a:buClr>
              <a:defRPr sz="1400">
                <a:latin typeface="+mn-ea"/>
                <a:ea typeface="+mn-ea"/>
              </a:defRPr>
            </a:lvl4pPr>
            <a:lvl5pPr>
              <a:buClr>
                <a:schemeClr val="accent1"/>
              </a:buClr>
              <a:defRPr sz="14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6" name="内容占位符 15"/>
          <p:cNvSpPr>
            <a:spLocks noGrp="1"/>
          </p:cNvSpPr>
          <p:nvPr>
            <p:ph sz="quarter" idx="11"/>
          </p:nvPr>
        </p:nvSpPr>
        <p:spPr>
          <a:xfrm>
            <a:off x="4786314" y="1717675"/>
            <a:ext cx="4032250" cy="482624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>
                <a:latin typeface="+mn-ea"/>
                <a:ea typeface="+mn-ea"/>
              </a:defRPr>
            </a:lvl1pPr>
            <a:lvl2pPr>
              <a:buClr>
                <a:schemeClr val="accent1"/>
              </a:buClr>
              <a:defRPr sz="1800">
                <a:latin typeface="+mn-ea"/>
                <a:ea typeface="+mn-ea"/>
              </a:defRPr>
            </a:lvl2pPr>
            <a:lvl3pPr>
              <a:buClr>
                <a:schemeClr val="accent1"/>
              </a:buClr>
              <a:defRPr sz="1600">
                <a:latin typeface="+mn-ea"/>
                <a:ea typeface="+mn-ea"/>
              </a:defRPr>
            </a:lvl3pPr>
            <a:lvl4pPr>
              <a:buClr>
                <a:schemeClr val="accent1"/>
              </a:buClr>
              <a:defRPr sz="1400">
                <a:latin typeface="+mn-ea"/>
                <a:ea typeface="+mn-ea"/>
              </a:defRPr>
            </a:lvl4pPr>
            <a:lvl5pPr>
              <a:buClr>
                <a:schemeClr val="accent1"/>
              </a:buClr>
              <a:defRPr sz="14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8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4786313" y="958297"/>
            <a:ext cx="4032000" cy="576000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lang="zh-CN" altLang="en-US" sz="2800" b="1" dirty="0" smtClean="0">
                <a:solidFill>
                  <a:schemeClr val="accent1"/>
                </a:solidFill>
                <a:latin typeface="+mn-ea"/>
                <a:ea typeface="+mn-ea"/>
                <a:cs typeface="+mj-cs"/>
              </a:defRPr>
            </a:lvl1pPr>
          </a:lstStyle>
          <a:p>
            <a:pPr marL="228600" lvl="0" indent="-228600" algn="ctr">
              <a:lnSpc>
                <a:spcPct val="90000"/>
              </a:lnSpc>
              <a:spcBef>
                <a:spcPct val="0"/>
              </a:spcBef>
            </a:pPr>
            <a:r>
              <a:rPr lang="zh-CN" altLang="en-US" dirty="0"/>
              <a:t>单击此处编辑标题</a:t>
            </a:r>
          </a:p>
        </p:txBody>
      </p:sp>
      <p:cxnSp>
        <p:nvCxnSpPr>
          <p:cNvPr id="14" name="直接连接符 13"/>
          <p:cNvCxnSpPr/>
          <p:nvPr userDrawn="1"/>
        </p:nvCxnSpPr>
        <p:spPr>
          <a:xfrm flipV="1">
            <a:off x="0" y="1550505"/>
            <a:ext cx="9144000" cy="79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62239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160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对比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9144000" cy="66586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6" y="175416"/>
            <a:ext cx="1517655" cy="401413"/>
          </a:xfrm>
          <a:prstGeom prst="rect">
            <a:avLst/>
          </a:prstGeom>
        </p:spPr>
      </p:pic>
      <p:sp>
        <p:nvSpPr>
          <p:cNvPr id="15" name="矩形 14"/>
          <p:cNvSpPr/>
          <p:nvPr userDrawn="1"/>
        </p:nvSpPr>
        <p:spPr>
          <a:xfrm>
            <a:off x="0" y="6766562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latin typeface="+mn-ea"/>
              <a:ea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250027" y="313202"/>
            <a:ext cx="5424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+mn-ea"/>
                <a:ea typeface="+mn-ea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title" hasCustomPrompt="1"/>
          </p:nvPr>
        </p:nvSpPr>
        <p:spPr>
          <a:xfrm>
            <a:off x="262394" y="960116"/>
            <a:ext cx="4032000" cy="574183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2800" b="1">
                <a:solidFill>
                  <a:schemeClr val="accent1"/>
                </a:solidFill>
                <a:latin typeface="+mn-ea"/>
                <a:ea typeface="+mn-ea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cxnSp>
        <p:nvCxnSpPr>
          <p:cNvPr id="3" name="直接连接符 2"/>
          <p:cNvCxnSpPr/>
          <p:nvPr/>
        </p:nvCxnSpPr>
        <p:spPr>
          <a:xfrm flipV="1">
            <a:off x="0" y="1550505"/>
            <a:ext cx="9144000" cy="79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内容占位符 11"/>
          <p:cNvSpPr>
            <a:spLocks noGrp="1"/>
          </p:cNvSpPr>
          <p:nvPr>
            <p:ph sz="quarter" idx="10" hasCustomPrompt="1"/>
          </p:nvPr>
        </p:nvSpPr>
        <p:spPr>
          <a:xfrm>
            <a:off x="262394" y="1717675"/>
            <a:ext cx="4032000" cy="482624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>
                <a:latin typeface="+mn-ea"/>
                <a:ea typeface="+mn-ea"/>
              </a:defRPr>
            </a:lvl1pPr>
            <a:lvl2pPr>
              <a:buClr>
                <a:schemeClr val="accent1"/>
              </a:buClr>
              <a:defRPr sz="1800">
                <a:latin typeface="+mn-ea"/>
                <a:ea typeface="+mn-ea"/>
              </a:defRPr>
            </a:lvl2pPr>
            <a:lvl3pPr>
              <a:buClr>
                <a:schemeClr val="accent1"/>
              </a:buClr>
              <a:defRPr sz="1600">
                <a:latin typeface="+mn-ea"/>
                <a:ea typeface="+mn-ea"/>
              </a:defRPr>
            </a:lvl3pPr>
            <a:lvl4pPr>
              <a:buClr>
                <a:schemeClr val="accent1"/>
              </a:buClr>
              <a:defRPr sz="1400">
                <a:latin typeface="+mn-ea"/>
                <a:ea typeface="+mn-ea"/>
              </a:defRPr>
            </a:lvl4pPr>
            <a:lvl5pPr>
              <a:buClr>
                <a:schemeClr val="accent1"/>
              </a:buClr>
              <a:defRPr sz="14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6" name="内容占位符 15"/>
          <p:cNvSpPr>
            <a:spLocks noGrp="1"/>
          </p:cNvSpPr>
          <p:nvPr>
            <p:ph sz="quarter" idx="11"/>
          </p:nvPr>
        </p:nvSpPr>
        <p:spPr>
          <a:xfrm>
            <a:off x="4786314" y="1717675"/>
            <a:ext cx="4032250" cy="482624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>
                <a:latin typeface="+mn-ea"/>
                <a:ea typeface="+mn-ea"/>
              </a:defRPr>
            </a:lvl1pPr>
            <a:lvl2pPr>
              <a:buClr>
                <a:schemeClr val="accent1"/>
              </a:buClr>
              <a:defRPr sz="1800">
                <a:latin typeface="+mn-ea"/>
                <a:ea typeface="+mn-ea"/>
              </a:defRPr>
            </a:lvl2pPr>
            <a:lvl3pPr>
              <a:buClr>
                <a:schemeClr val="accent1"/>
              </a:buClr>
              <a:defRPr sz="1600">
                <a:latin typeface="+mn-ea"/>
                <a:ea typeface="+mn-ea"/>
              </a:defRPr>
            </a:lvl3pPr>
            <a:lvl4pPr>
              <a:buClr>
                <a:schemeClr val="accent1"/>
              </a:buClr>
              <a:defRPr sz="1400">
                <a:latin typeface="+mn-ea"/>
                <a:ea typeface="+mn-ea"/>
              </a:defRPr>
            </a:lvl4pPr>
            <a:lvl5pPr>
              <a:buClr>
                <a:schemeClr val="accent1"/>
              </a:buClr>
              <a:defRPr sz="1400">
                <a:latin typeface="+mn-ea"/>
                <a:ea typeface="+mn-ea"/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8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4786313" y="958297"/>
            <a:ext cx="4032000" cy="576000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lang="zh-CN" altLang="en-US" sz="2800" b="1" dirty="0" smtClean="0">
                <a:solidFill>
                  <a:schemeClr val="accent1"/>
                </a:solidFill>
                <a:latin typeface="+mn-ea"/>
                <a:ea typeface="+mn-ea"/>
                <a:cs typeface="+mj-cs"/>
              </a:defRPr>
            </a:lvl1pPr>
          </a:lstStyle>
          <a:p>
            <a:pPr marL="228600" lvl="0" indent="-228600" algn="ctr">
              <a:lnSpc>
                <a:spcPct val="90000"/>
              </a:lnSpc>
              <a:spcBef>
                <a:spcPct val="0"/>
              </a:spcBef>
            </a:pPr>
            <a:r>
              <a:rPr lang="zh-CN" altLang="en-US" dirty="0"/>
              <a:t>单击此处编辑标题</a:t>
            </a:r>
          </a:p>
        </p:txBody>
      </p:sp>
      <p:sp>
        <p:nvSpPr>
          <p:cNvPr id="21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96566" y="313202"/>
            <a:ext cx="4871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zh-CN" altLang="en-US" sz="1200" spc="-60" baseline="0" smtClean="0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fld id="{54BD5A17-3153-4A95-988E-B577C14000F1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8250026" y="313200"/>
            <a:ext cx="5424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+mn-ea"/>
                <a:ea typeface="+mn-ea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cxnSp>
        <p:nvCxnSpPr>
          <p:cNvPr id="20" name="直接连接符 19"/>
          <p:cNvCxnSpPr/>
          <p:nvPr userDrawn="1"/>
        </p:nvCxnSpPr>
        <p:spPr>
          <a:xfrm flipV="1">
            <a:off x="0" y="1550505"/>
            <a:ext cx="9144000" cy="79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灯片编号占位符 5">
            <a:extLst>
              <a:ext uri="{FF2B5EF4-FFF2-40B4-BE49-F238E27FC236}">
                <a16:creationId xmlns:a16="http://schemas.microsoft.com/office/drawing/2014/main" id="{F7C2500D-8829-4A34-BDA8-AECBD7986599}"/>
              </a:ext>
            </a:extLst>
          </p:cNvPr>
          <p:cNvSpPr txBox="1">
            <a:spLocks/>
          </p:cNvSpPr>
          <p:nvPr userDrawn="1"/>
        </p:nvSpPr>
        <p:spPr>
          <a:xfrm>
            <a:off x="8697600" y="311755"/>
            <a:ext cx="3491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1200" spc="-6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fld id="{E1703B59-C883-4B8B-974E-AFB30A6C43A7}" type="slidenum">
              <a:rPr lang="zh-CN" altLang="en-US" smtClean="0">
                <a:latin typeface="+mn-ea"/>
                <a:ea typeface="+mn-ea"/>
              </a:rPr>
              <a:pPr lvl="0"/>
              <a:t>‹#›</a:t>
            </a:fld>
            <a:endParaRPr lang="zh-CN" altLang="en-US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4248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160">
          <p15:clr>
            <a:srgbClr val="FBAE40"/>
          </p15:clr>
        </p15:guide>
        <p15:guide id="2" pos="3895">
          <p15:clr>
            <a:srgbClr val="FBAE40"/>
          </p15:clr>
        </p15:guide>
        <p15:guide id="3" pos="5193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封底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72394"/>
            <a:ext cx="9144000" cy="2796540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628650" y="826528"/>
            <a:ext cx="7886700" cy="1325563"/>
          </a:xfrm>
          <a:prstGeom prst="rect">
            <a:avLst/>
          </a:prstGeom>
        </p:spPr>
        <p:txBody>
          <a:bodyPr anchor="ctr"/>
          <a:lstStyle>
            <a:lvl1pPr algn="ctr">
              <a:defRPr b="1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152F6A3-37CF-43E2-8FBF-B992366BD2C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7760" y="5815086"/>
            <a:ext cx="2458720" cy="650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1077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封面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7761" y="5815086"/>
            <a:ext cx="2458720" cy="65087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9124" y="4006448"/>
            <a:ext cx="8325019" cy="1114192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1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副标题 2"/>
          <p:cNvSpPr>
            <a:spLocks noGrp="1"/>
          </p:cNvSpPr>
          <p:nvPr>
            <p:ph type="subTitle" idx="1"/>
          </p:nvPr>
        </p:nvSpPr>
        <p:spPr>
          <a:xfrm>
            <a:off x="469125" y="5245248"/>
            <a:ext cx="5820358" cy="46817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lang="zh-CN" altLang="en-US" sz="2400" b="0">
                <a:solidFill>
                  <a:schemeClr val="bg1"/>
                </a:solidFill>
                <a:latin typeface="+mn-ea"/>
                <a:ea typeface="+mn-ea"/>
                <a:cs typeface="+mj-cs"/>
              </a:defRPr>
            </a:lvl1pPr>
          </a:lstStyle>
          <a:p>
            <a:pPr marL="228600" lvl="0" indent="-228600" algn="ctr">
              <a:lnSpc>
                <a:spcPct val="90000"/>
              </a:lnSpc>
              <a:spcBef>
                <a:spcPct val="0"/>
              </a:spcBef>
            </a:pPr>
            <a:r>
              <a:rPr lang="zh-CN" altLang="en-US" dirty="0"/>
              <a:t>单击以编辑母版副标题样式</a:t>
            </a:r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8132"/>
            <a:ext cx="9144000" cy="3931920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0" y="389378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占位符 6"/>
          <p:cNvSpPr>
            <a:spLocks noGrp="1"/>
          </p:cNvSpPr>
          <p:nvPr>
            <p:ph type="body" sz="quarter" idx="10" hasCustomPrompt="1"/>
          </p:nvPr>
        </p:nvSpPr>
        <p:spPr>
          <a:xfrm>
            <a:off x="469125" y="5815087"/>
            <a:ext cx="4159250" cy="49900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单击此处添加日期</a:t>
            </a:r>
          </a:p>
        </p:txBody>
      </p:sp>
    </p:spTree>
    <p:extLst>
      <p:ext uri="{BB962C8B-B14F-4D97-AF65-F5344CB8AC3E}">
        <p14:creationId xmlns:p14="http://schemas.microsoft.com/office/powerpoint/2010/main" val="36980998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21">
          <p15:clr>
            <a:srgbClr val="FBAE40"/>
          </p15:clr>
        </p15:guide>
        <p15:guide id="3" pos="295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9144000" cy="665863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0" y="5821680"/>
            <a:ext cx="9144000" cy="1036320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latin typeface="+mn-ea"/>
              <a:ea typeface="+mn-ea"/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294" y="6100773"/>
            <a:ext cx="1958547" cy="51846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3851" y="235137"/>
            <a:ext cx="6474515" cy="337358"/>
          </a:xfrm>
          <a:prstGeom prst="rect">
            <a:avLst/>
          </a:prstGeom>
        </p:spPr>
        <p:txBody>
          <a:bodyPr anchor="ctr"/>
          <a:lstStyle>
            <a:lvl1pPr>
              <a:defRPr sz="2000">
                <a:solidFill>
                  <a:schemeClr val="accent1"/>
                </a:solidFill>
                <a:effectLst>
                  <a:glow rad="25400">
                    <a:srgbClr val="BFE2F3"/>
                  </a:glow>
                </a:effectLst>
                <a:latin typeface="+mn-ea"/>
                <a:ea typeface="+mn-ea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0411"/>
            <a:ext cx="914400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3924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167">
          <p15:clr>
            <a:srgbClr val="FBAE40"/>
          </p15:clr>
        </p15:guide>
        <p15:guide id="2" pos="153">
          <p15:clr>
            <a:srgbClr val="FBAE40"/>
          </p15:clr>
        </p15:guide>
        <p15:guide id="3" pos="5556" userDrawn="1">
          <p15:clr>
            <a:srgbClr val="FBAE40"/>
          </p15:clr>
        </p15:guide>
        <p15:guide id="4" pos="204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内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 userDrawn="1"/>
        </p:nvSpPr>
        <p:spPr>
          <a:xfrm>
            <a:off x="0" y="6766562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latin typeface="+mn-ea"/>
              <a:ea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3520"/>
            <a:ext cx="9144000" cy="336803"/>
          </a:xfrm>
          <a:prstGeom prst="rect">
            <a:avLst/>
          </a:prstGeom>
        </p:spPr>
      </p:pic>
      <p:sp>
        <p:nvSpPr>
          <p:cNvPr id="3" name="内容占位符 2"/>
          <p:cNvSpPr>
            <a:spLocks noGrp="1"/>
          </p:cNvSpPr>
          <p:nvPr>
            <p:ph sz="quarter" idx="10" hasCustomPrompt="1"/>
          </p:nvPr>
        </p:nvSpPr>
        <p:spPr>
          <a:xfrm>
            <a:off x="494026" y="1685678"/>
            <a:ext cx="8372163" cy="492149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>
                <a:latin typeface="+mn-ea"/>
                <a:ea typeface="+mn-ea"/>
              </a:defRPr>
            </a:lvl1pPr>
            <a:lvl2pPr>
              <a:buClr>
                <a:schemeClr val="accent1"/>
              </a:buClr>
              <a:defRPr sz="1800">
                <a:latin typeface="+mn-ea"/>
                <a:ea typeface="+mn-ea"/>
              </a:defRPr>
            </a:lvl2pPr>
            <a:lvl3pPr>
              <a:buClr>
                <a:schemeClr val="accent1"/>
              </a:buClr>
              <a:defRPr sz="1600">
                <a:latin typeface="+mn-ea"/>
                <a:ea typeface="+mn-ea"/>
              </a:defRPr>
            </a:lvl3pPr>
            <a:lvl4pPr>
              <a:buClr>
                <a:schemeClr val="accent1"/>
              </a:buClr>
              <a:defRPr sz="1400">
                <a:latin typeface="+mn-ea"/>
                <a:ea typeface="+mn-ea"/>
              </a:defRPr>
            </a:lvl4pPr>
            <a:lvl5pPr>
              <a:buClr>
                <a:schemeClr val="accent1"/>
              </a:buClr>
              <a:defRPr sz="14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4" y="974279"/>
            <a:ext cx="8372163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  <a:latin typeface="+mn-ea"/>
                <a:ea typeface="+mn-ea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04C817E6-192C-4754-B8B7-330AC0E79F2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9144000" cy="665863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EB62BA1A-208F-4939-8125-A164E6341A9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5" y="175414"/>
            <a:ext cx="1517655" cy="401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26974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页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 userDrawn="1"/>
        </p:nvSpPr>
        <p:spPr>
          <a:xfrm>
            <a:off x="0" y="6766562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latin typeface="+mn-ea"/>
              <a:ea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3520"/>
            <a:ext cx="9144000" cy="336803"/>
          </a:xfrm>
          <a:prstGeom prst="rect">
            <a:avLst/>
          </a:prstGeom>
        </p:spPr>
      </p:pic>
      <p:sp>
        <p:nvSpPr>
          <p:cNvPr id="3" name="内容占位符 2"/>
          <p:cNvSpPr>
            <a:spLocks noGrp="1"/>
          </p:cNvSpPr>
          <p:nvPr>
            <p:ph sz="quarter" idx="10" hasCustomPrompt="1"/>
          </p:nvPr>
        </p:nvSpPr>
        <p:spPr>
          <a:xfrm>
            <a:off x="494026" y="1685678"/>
            <a:ext cx="8372163" cy="492149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>
                <a:latin typeface="+mn-ea"/>
                <a:ea typeface="+mn-ea"/>
              </a:defRPr>
            </a:lvl1pPr>
            <a:lvl2pPr>
              <a:buClr>
                <a:schemeClr val="accent1"/>
              </a:buClr>
              <a:defRPr sz="1800">
                <a:latin typeface="+mn-ea"/>
                <a:ea typeface="+mn-ea"/>
              </a:defRPr>
            </a:lvl2pPr>
            <a:lvl3pPr>
              <a:buClr>
                <a:schemeClr val="accent1"/>
              </a:buClr>
              <a:defRPr sz="1600">
                <a:latin typeface="+mn-ea"/>
                <a:ea typeface="+mn-ea"/>
              </a:defRPr>
            </a:lvl3pPr>
            <a:lvl4pPr>
              <a:buClr>
                <a:schemeClr val="accent1"/>
              </a:buClr>
              <a:defRPr sz="1400">
                <a:latin typeface="+mn-ea"/>
                <a:ea typeface="+mn-ea"/>
              </a:defRPr>
            </a:lvl4pPr>
            <a:lvl5pPr>
              <a:buClr>
                <a:schemeClr val="accent1"/>
              </a:buClr>
              <a:defRPr sz="14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6" y="975602"/>
            <a:ext cx="8372163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  <a:latin typeface="+mn-ea"/>
                <a:ea typeface="+mn-ea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164A0CD3-1D14-4369-AD89-BE7AAE70D68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9144000" cy="665863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82098138-85FA-4CAB-A03E-9083CFAED9F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5" y="175414"/>
            <a:ext cx="1517655" cy="401413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8250027" y="311755"/>
            <a:ext cx="5424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+mn-ea"/>
                <a:ea typeface="+mn-ea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10" name="灯片编号占位符 5"/>
          <p:cNvSpPr txBox="1">
            <a:spLocks/>
          </p:cNvSpPr>
          <p:nvPr/>
        </p:nvSpPr>
        <p:spPr>
          <a:xfrm>
            <a:off x="8697601" y="311755"/>
            <a:ext cx="3491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1200" spc="-6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fld id="{E1703B59-C883-4B8B-974E-AFB30A6C43A7}" type="slidenum">
              <a:rPr lang="zh-CN" altLang="en-US" sz="1200" smtClean="0">
                <a:latin typeface="+mn-ea"/>
                <a:ea typeface="+mn-ea"/>
              </a:rPr>
              <a:pPr lvl="0"/>
              <a:t>‹#›</a:t>
            </a:fld>
            <a:endParaRPr lang="zh-CN" altLang="en-US" sz="1200" dirty="0">
              <a:latin typeface="+mn-ea"/>
              <a:ea typeface="+mn-ea"/>
            </a:endParaRPr>
          </a:p>
        </p:txBody>
      </p:sp>
      <p:sp>
        <p:nvSpPr>
          <p:cNvPr id="16" name="文本框 15"/>
          <p:cNvSpPr txBox="1"/>
          <p:nvPr userDrawn="1"/>
        </p:nvSpPr>
        <p:spPr>
          <a:xfrm>
            <a:off x="8250026" y="311755"/>
            <a:ext cx="5424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+mn-ea"/>
                <a:ea typeface="+mn-ea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17" name="灯片编号占位符 5"/>
          <p:cNvSpPr txBox="1">
            <a:spLocks/>
          </p:cNvSpPr>
          <p:nvPr userDrawn="1"/>
        </p:nvSpPr>
        <p:spPr>
          <a:xfrm>
            <a:off x="8697600" y="311755"/>
            <a:ext cx="3491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1200" spc="-6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fld id="{E1703B59-C883-4B8B-974E-AFB30A6C43A7}" type="slidenum">
              <a:rPr lang="zh-CN" altLang="en-US" smtClean="0">
                <a:latin typeface="+mn-ea"/>
                <a:ea typeface="+mn-ea"/>
              </a:rPr>
              <a:pPr lvl="0"/>
              <a:t>‹#›</a:t>
            </a:fld>
            <a:endParaRPr lang="zh-CN" altLang="en-US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4762871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9144000" cy="66586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6" y="175416"/>
            <a:ext cx="1517655" cy="401413"/>
          </a:xfrm>
          <a:prstGeom prst="rect">
            <a:avLst/>
          </a:prstGeom>
        </p:spPr>
      </p:pic>
      <p:sp>
        <p:nvSpPr>
          <p:cNvPr id="15" name="矩形 14"/>
          <p:cNvSpPr/>
          <p:nvPr userDrawn="1"/>
        </p:nvSpPr>
        <p:spPr>
          <a:xfrm>
            <a:off x="0" y="6766562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latin typeface="+mn-ea"/>
              <a:ea typeface="+mn-ea"/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6" y="975602"/>
            <a:ext cx="8372163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  <a:latin typeface="+mn-ea"/>
                <a:ea typeface="+mn-ea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3520"/>
            <a:ext cx="9144000" cy="336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0526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纯标题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9144000" cy="66586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6" y="175416"/>
            <a:ext cx="1517655" cy="401413"/>
          </a:xfrm>
          <a:prstGeom prst="rect">
            <a:avLst/>
          </a:prstGeom>
        </p:spPr>
      </p:pic>
      <p:sp>
        <p:nvSpPr>
          <p:cNvPr id="15" name="矩形 14"/>
          <p:cNvSpPr/>
          <p:nvPr userDrawn="1"/>
        </p:nvSpPr>
        <p:spPr>
          <a:xfrm>
            <a:off x="0" y="6766562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latin typeface="+mn-ea"/>
              <a:ea typeface="+mn-ea"/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6" y="975602"/>
            <a:ext cx="8372163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  <a:latin typeface="+mn-ea"/>
                <a:ea typeface="+mn-ea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8250027" y="311755"/>
            <a:ext cx="5424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+mn-ea"/>
                <a:ea typeface="+mn-ea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12" name="灯片编号占位符 5"/>
          <p:cNvSpPr txBox="1">
            <a:spLocks/>
          </p:cNvSpPr>
          <p:nvPr/>
        </p:nvSpPr>
        <p:spPr>
          <a:xfrm>
            <a:off x="8696566" y="311755"/>
            <a:ext cx="4474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200" spc="-6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fld id="{7E0B4DC1-AB35-4259-8072-EA8F5B8A0BBF}" type="slidenum">
              <a:rPr lang="zh-CN" altLang="en-US" sz="1200" smtClean="0">
                <a:latin typeface="+mn-ea"/>
                <a:ea typeface="+mn-ea"/>
              </a:rPr>
              <a:pPr lvl="0"/>
              <a:t>‹#›</a:t>
            </a:fld>
            <a:endParaRPr lang="zh-CN" altLang="en-US" sz="1200" dirty="0">
              <a:latin typeface="+mn-ea"/>
              <a:ea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3520"/>
            <a:ext cx="9144000" cy="336803"/>
          </a:xfrm>
          <a:prstGeom prst="rect">
            <a:avLst/>
          </a:prstGeom>
        </p:spPr>
      </p:pic>
      <p:sp>
        <p:nvSpPr>
          <p:cNvPr id="16" name="文本框 15"/>
          <p:cNvSpPr txBox="1"/>
          <p:nvPr userDrawn="1"/>
        </p:nvSpPr>
        <p:spPr>
          <a:xfrm>
            <a:off x="8250026" y="311755"/>
            <a:ext cx="5424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+mn-ea"/>
                <a:ea typeface="+mn-ea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17" name="灯片编号占位符 5"/>
          <p:cNvSpPr txBox="1">
            <a:spLocks/>
          </p:cNvSpPr>
          <p:nvPr userDrawn="1"/>
        </p:nvSpPr>
        <p:spPr>
          <a:xfrm>
            <a:off x="8696565" y="311755"/>
            <a:ext cx="4474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200" spc="-6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fld id="{7E0B4DC1-AB35-4259-8072-EA8F5B8A0BBF}" type="slidenum">
              <a:rPr lang="zh-CN" altLang="en-US" smtClean="0">
                <a:latin typeface="+mn-ea"/>
                <a:ea typeface="+mn-ea"/>
              </a:rPr>
              <a:pPr lvl="0"/>
              <a:t>‹#›</a:t>
            </a:fld>
            <a:endParaRPr lang="zh-CN" altLang="en-US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9890728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9144000" cy="66586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6" y="175416"/>
            <a:ext cx="1517655" cy="401413"/>
          </a:xfrm>
          <a:prstGeom prst="rect">
            <a:avLst/>
          </a:prstGeom>
        </p:spPr>
      </p:pic>
      <p:sp>
        <p:nvSpPr>
          <p:cNvPr id="15" name="矩形 14"/>
          <p:cNvSpPr/>
          <p:nvPr userDrawn="1"/>
        </p:nvSpPr>
        <p:spPr>
          <a:xfrm>
            <a:off x="0" y="6766562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18438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空白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9144000" cy="66586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6" y="175416"/>
            <a:ext cx="1517655" cy="401413"/>
          </a:xfrm>
          <a:prstGeom prst="rect">
            <a:avLst/>
          </a:prstGeom>
        </p:spPr>
      </p:pic>
      <p:sp>
        <p:nvSpPr>
          <p:cNvPr id="15" name="矩形 14"/>
          <p:cNvSpPr/>
          <p:nvPr userDrawn="1"/>
        </p:nvSpPr>
        <p:spPr>
          <a:xfrm>
            <a:off x="0" y="6766562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latin typeface="+mn-ea"/>
              <a:ea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250027" y="311755"/>
            <a:ext cx="5424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+mn-ea"/>
                <a:ea typeface="+mn-ea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97601" y="313202"/>
            <a:ext cx="3491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zh-CN" altLang="en-US" sz="1200" spc="-60" baseline="0" smtClean="0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fld id="{E1703B59-C883-4B8B-974E-AFB30A6C43A7}" type="slidenum">
              <a:rPr lang="en-US" altLang="zh-CN" smtClean="0"/>
              <a:pPr/>
              <a:t>‹#›</a:t>
            </a:fld>
            <a:endParaRPr lang="en-US" altLang="zh-CN"/>
          </a:p>
        </p:txBody>
      </p:sp>
      <p:sp>
        <p:nvSpPr>
          <p:cNvPr id="12" name="文本框 11"/>
          <p:cNvSpPr txBox="1"/>
          <p:nvPr userDrawn="1"/>
        </p:nvSpPr>
        <p:spPr>
          <a:xfrm>
            <a:off x="8250026" y="311755"/>
            <a:ext cx="5424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+mn-ea"/>
                <a:ea typeface="+mn-ea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13" name="灯片编号占位符 5">
            <a:extLst>
              <a:ext uri="{FF2B5EF4-FFF2-40B4-BE49-F238E27FC236}">
                <a16:creationId xmlns:a16="http://schemas.microsoft.com/office/drawing/2014/main" id="{AE964A2D-3DE1-4848-AA03-BCD5571EF139}"/>
              </a:ext>
            </a:extLst>
          </p:cNvPr>
          <p:cNvSpPr txBox="1">
            <a:spLocks/>
          </p:cNvSpPr>
          <p:nvPr userDrawn="1"/>
        </p:nvSpPr>
        <p:spPr>
          <a:xfrm>
            <a:off x="8697600" y="311755"/>
            <a:ext cx="3491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1200" spc="-6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fld id="{E1703B59-C883-4B8B-974E-AFB30A6C43A7}" type="slidenum">
              <a:rPr lang="zh-CN" altLang="en-US" smtClean="0">
                <a:latin typeface="+mn-ea"/>
                <a:ea typeface="+mn-ea"/>
              </a:rPr>
              <a:pPr lvl="0"/>
              <a:t>‹#›</a:t>
            </a:fld>
            <a:endParaRPr lang="zh-CN" altLang="en-US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347757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538783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90" r:id="rId2"/>
    <p:sldLayoutId id="2147483681" r:id="rId3"/>
    <p:sldLayoutId id="2147483679" r:id="rId4"/>
    <p:sldLayoutId id="2147483680" r:id="rId5"/>
    <p:sldLayoutId id="2147483682" r:id="rId6"/>
    <p:sldLayoutId id="2147483683" r:id="rId7"/>
    <p:sldLayoutId id="2147483684" r:id="rId8"/>
    <p:sldLayoutId id="2147483685" r:id="rId9"/>
    <p:sldLayoutId id="2147483695" r:id="rId10"/>
    <p:sldLayoutId id="2147483696" r:id="rId11"/>
    <p:sldLayoutId id="2147483686" r:id="rId12"/>
    <p:sldLayoutId id="2147483687" r:id="rId13"/>
    <p:sldLayoutId id="2147483688" r:id="rId14"/>
    <p:sldLayoutId id="2147483689" r:id="rId15"/>
    <p:sldLayoutId id="2147483693" r:id="rId1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m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m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3.png"/><Relationship Id="rId5" Type="http://schemas.openxmlformats.org/officeDocument/2006/relationships/image" Target="../media/image221.png"/><Relationship Id="rId4" Type="http://schemas.openxmlformats.org/officeDocument/2006/relationships/image" Target="../media/image21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30.png"/><Relationship Id="rId5" Type="http://schemas.openxmlformats.org/officeDocument/2006/relationships/image" Target="../media/image220.png"/><Relationship Id="rId4" Type="http://schemas.openxmlformats.org/officeDocument/2006/relationships/image" Target="../media/image21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40.png"/><Relationship Id="rId7" Type="http://schemas.openxmlformats.org/officeDocument/2006/relationships/image" Target="../media/image38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10" Type="http://schemas.openxmlformats.org/officeDocument/2006/relationships/image" Target="../media/image390.png"/><Relationship Id="rId4" Type="http://schemas.openxmlformats.org/officeDocument/2006/relationships/image" Target="../media/image350.png"/><Relationship Id="rId9" Type="http://schemas.openxmlformats.org/officeDocument/2006/relationships/slide" Target="slide70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51.png"/><Relationship Id="rId4" Type="http://schemas.openxmlformats.org/officeDocument/2006/relationships/image" Target="../media/image35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8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420.png"/><Relationship Id="rId7" Type="http://schemas.openxmlformats.org/officeDocument/2006/relationships/image" Target="../media/image57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0.png"/><Relationship Id="rId2" Type="http://schemas.openxmlformats.org/officeDocument/2006/relationships/image" Target="../media/image411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60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9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emf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hyperlink" Target="https://scholar.google.com/citations?user=b8YJ1EMAAAAJ&amp;hl=en" TargetMode="External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13" Type="http://schemas.openxmlformats.org/officeDocument/2006/relationships/image" Target="../media/image680.png"/><Relationship Id="rId3" Type="http://schemas.openxmlformats.org/officeDocument/2006/relationships/image" Target="../media/image79.png"/><Relationship Id="rId7" Type="http://schemas.openxmlformats.org/officeDocument/2006/relationships/image" Target="../media/image660.png"/><Relationship Id="rId12" Type="http://schemas.openxmlformats.org/officeDocument/2006/relationships/slide" Target="slide32.xml"/><Relationship Id="rId2" Type="http://schemas.openxmlformats.org/officeDocument/2006/relationships/image" Target="../media/image65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2.png"/><Relationship Id="rId11" Type="http://schemas.openxmlformats.org/officeDocument/2006/relationships/image" Target="../media/image67.png"/><Relationship Id="rId5" Type="http://schemas.openxmlformats.org/officeDocument/2006/relationships/image" Target="../media/image81.png"/><Relationship Id="rId10" Type="http://schemas.openxmlformats.org/officeDocument/2006/relationships/image" Target="../media/image670.png"/><Relationship Id="rId4" Type="http://schemas.openxmlformats.org/officeDocument/2006/relationships/image" Target="../media/image80.png"/><Relationship Id="rId9" Type="http://schemas.openxmlformats.org/officeDocument/2006/relationships/image" Target="../media/image85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13" Type="http://schemas.openxmlformats.org/officeDocument/2006/relationships/image" Target="../media/image680.png"/><Relationship Id="rId3" Type="http://schemas.openxmlformats.org/officeDocument/2006/relationships/image" Target="../media/image79.png"/><Relationship Id="rId7" Type="http://schemas.openxmlformats.org/officeDocument/2006/relationships/image" Target="../media/image660.png"/><Relationship Id="rId12" Type="http://schemas.openxmlformats.org/officeDocument/2006/relationships/slide" Target="slide32.xml"/><Relationship Id="rId2" Type="http://schemas.openxmlformats.org/officeDocument/2006/relationships/image" Target="../media/image65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2.png"/><Relationship Id="rId11" Type="http://schemas.openxmlformats.org/officeDocument/2006/relationships/image" Target="../media/image72.png"/><Relationship Id="rId5" Type="http://schemas.openxmlformats.org/officeDocument/2006/relationships/image" Target="../media/image81.png"/><Relationship Id="rId10" Type="http://schemas.openxmlformats.org/officeDocument/2006/relationships/image" Target="../media/image670.png"/><Relationship Id="rId4" Type="http://schemas.openxmlformats.org/officeDocument/2006/relationships/image" Target="../media/image80.png"/><Relationship Id="rId9" Type="http://schemas.openxmlformats.org/officeDocument/2006/relationships/image" Target="../media/image8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628650" y="4070056"/>
            <a:ext cx="7886700" cy="899510"/>
          </a:xfrm>
        </p:spPr>
        <p:txBody>
          <a:bodyPr/>
          <a:lstStyle/>
          <a:p>
            <a:r>
              <a:rPr lang="en-US" altLang="zh-CN" sz="4400" dirty="0"/>
              <a:t>On the Key </a:t>
            </a:r>
            <a:r>
              <a:rPr lang="en-US" altLang="zh-CN" sz="4400"/>
              <a:t>Problems of </a:t>
            </a:r>
            <a:r>
              <a:rPr lang="en-US" altLang="zh-CN" sz="4400" dirty="0"/>
              <a:t>GANs</a:t>
            </a:r>
            <a:endParaRPr lang="zh-CN" altLang="en-US" sz="4400" dirty="0"/>
          </a:p>
        </p:txBody>
      </p:sp>
      <p:sp>
        <p:nvSpPr>
          <p:cNvPr id="2" name="副标题 1"/>
          <p:cNvSpPr>
            <a:spLocks noGrp="1"/>
          </p:cNvSpPr>
          <p:nvPr>
            <p:ph type="subTitle" idx="1"/>
          </p:nvPr>
        </p:nvSpPr>
        <p:spPr>
          <a:xfrm>
            <a:off x="628650" y="5034521"/>
            <a:ext cx="7886700" cy="604299"/>
          </a:xfrm>
        </p:spPr>
        <p:txBody>
          <a:bodyPr/>
          <a:lstStyle/>
          <a:p>
            <a:r>
              <a:rPr lang="en-US" altLang="zh-CN"/>
              <a:t>Speaker: Zhiming Zhou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228876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D5609698-0014-4048-90A3-C3E3ED084250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r>
                  <a:rPr lang="en-US" altLang="zh-CN" dirty="0">
                    <a:solidFill>
                      <a:srgbClr val="C00000"/>
                    </a:solidFill>
                  </a:rPr>
                  <a:t>The divergence perspective is incomplete:</a:t>
                </a:r>
              </a:p>
              <a:p>
                <a:pPr lvl="8"/>
                <a:endParaRPr lang="en-US" altLang="zh-CN" dirty="0"/>
              </a:p>
              <a:p>
                <a:pPr lvl="1"/>
                <a:r>
                  <a:rPr lang="en-US" altLang="zh-CN" dirty="0">
                    <a:solidFill>
                      <a:schemeClr val="bg2"/>
                    </a:solidFill>
                  </a:rPr>
                  <a:t>The divergence perspective (Arjovsky et al.) </a:t>
                </a:r>
              </a:p>
              <a:p>
                <a:pPr lvl="2"/>
                <a:r>
                  <a:rPr lang="en-US" altLang="zh-CN" dirty="0">
                    <a:solidFill>
                      <a:schemeClr val="bg2"/>
                    </a:solidFill>
                  </a:rPr>
                  <a:t>The supports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altLang="zh-CN" dirty="0">
                    <a:solidFill>
                      <a:schemeClr val="bg2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</m:oMath>
                </a14:m>
                <a:r>
                  <a:rPr lang="en-US" altLang="zh-CN" dirty="0">
                    <a:solidFill>
                      <a:schemeClr val="bg2"/>
                    </a:solidFill>
                  </a:rPr>
                  <a:t> is usually not overlapped. </a:t>
                </a:r>
              </a:p>
              <a:p>
                <a:pPr lvl="2"/>
                <a:r>
                  <a:rPr lang="en-US" altLang="zh-CN" dirty="0">
                    <a:solidFill>
                      <a:schemeClr val="bg2"/>
                    </a:solidFill>
                  </a:rPr>
                  <a:t>JS divergence remains constant, when the supports do not overlap. </a:t>
                </a:r>
              </a:p>
              <a:p>
                <a:pPr lvl="2"/>
                <a:r>
                  <a:rPr lang="en-US" altLang="zh-CN" dirty="0">
                    <a:solidFill>
                      <a:schemeClr val="bg2"/>
                    </a:solidFill>
                  </a:rPr>
                  <a:t>Wasserstein distance is continuous and differentiable almost everywhere. </a:t>
                </a:r>
              </a:p>
              <a:p>
                <a:pPr lvl="8"/>
                <a:endParaRPr lang="en-US" altLang="zh-CN" dirty="0"/>
              </a:p>
              <a:p>
                <a:pPr lvl="1"/>
                <a:r>
                  <a:rPr lang="en-US" altLang="zh-CN" dirty="0"/>
                  <a:t>Existing cases where supports overlap, </a:t>
                </a:r>
              </a:p>
              <a:p>
                <a:pPr lvl="1"/>
                <a:r>
                  <a:rPr lang="en-US" altLang="zh-CN" dirty="0"/>
                  <a:t>but vanilla GANs still theoretically has a convergence issue. </a:t>
                </a:r>
              </a:p>
              <a:p>
                <a:pPr lvl="1"/>
                <a:endParaRPr lang="en-US" altLang="zh-CN" dirty="0"/>
              </a:p>
              <a:p>
                <a:pPr marL="457200" lvl="1" indent="0">
                  <a:buNone/>
                </a:pPr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endParaRPr lang="zh-CN" altLang="en-US" dirty="0"/>
              </a:p>
            </p:txBody>
          </p:sp>
        </mc:Choice>
        <mc:Fallback xmlns="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D5609698-0014-4048-90A3-C3E3ED08425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801" t="-1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>
            <a:extLst>
              <a:ext uri="{FF2B5EF4-FFF2-40B4-BE49-F238E27FC236}">
                <a16:creationId xmlns:a16="http://schemas.microsoft.com/office/drawing/2014/main" id="{5C35BC65-43BB-45D8-AF05-58CBE96A4D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The Essence of Convergence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8A1588DA-C740-4993-A67B-6757A26DD519}"/>
              </a:ext>
            </a:extLst>
          </p:cNvPr>
          <p:cNvGrpSpPr/>
          <p:nvPr/>
        </p:nvGrpSpPr>
        <p:grpSpPr>
          <a:xfrm>
            <a:off x="1710522" y="5285834"/>
            <a:ext cx="5117900" cy="1193127"/>
            <a:chOff x="853919" y="5635613"/>
            <a:chExt cx="5117900" cy="1193127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9E744CF4-C9C8-416B-A224-473ABB97DF4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64211" y="5664513"/>
              <a:ext cx="2807608" cy="1164227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矩形 3">
                  <a:extLst>
                    <a:ext uri="{FF2B5EF4-FFF2-40B4-BE49-F238E27FC236}">
                      <a16:creationId xmlns:a16="http://schemas.microsoft.com/office/drawing/2014/main" id="{16116AD7-47A5-4ED8-8D2D-2E863B3A11BF}"/>
                    </a:ext>
                  </a:extLst>
                </p:cNvPr>
                <p:cNvSpPr/>
                <p:nvPr/>
              </p:nvSpPr>
              <p:spPr>
                <a:xfrm>
                  <a:off x="853919" y="5635613"/>
                  <a:ext cx="2080121" cy="57291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4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i="1" dirty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zh-CN" sz="1400" i="1" dirty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sub>
                        </m:sSub>
                        <m:r>
                          <a:rPr lang="en-US" altLang="zh-CN" sz="1400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14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1400" b="0" i="1" dirty="0" smtClean="0">
                            <a:latin typeface="Cambria Math" panose="02040503050406030204" pitchFamily="18" charset="0"/>
                          </a:rPr>
                          <m:t>)=</m:t>
                        </m:r>
                        <m:d>
                          <m:dPr>
                            <m:begChr m:val="{"/>
                            <m:endChr m:val=""/>
                            <m:ctrlPr>
                              <a:rPr lang="en-US" altLang="zh-CN" sz="14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altLang="zh-CN" sz="1400" i="1" dirty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altLang="zh-CN" sz="1400" i="1" dirty="0">
                                    <a:latin typeface="Cambria Math" panose="02040503050406030204" pitchFamily="18" charset="0"/>
                                  </a:rPr>
                                  <m:t>0.2, </m:t>
                                </m:r>
                                <m:r>
                                  <a:rPr lang="en-US" altLang="zh-CN" sz="1400" b="0" i="1" dirty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1400" i="1" dirty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CN" sz="140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altLang="zh-CN" sz="14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e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  <m:t>0.8, </m:t>
                                </m:r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" name="矩形 3">
                  <a:extLst>
                    <a:ext uri="{FF2B5EF4-FFF2-40B4-BE49-F238E27FC236}">
                      <a16:creationId xmlns:a16="http://schemas.microsoft.com/office/drawing/2014/main" id="{16116AD7-47A5-4ED8-8D2D-2E863B3A11B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3919" y="5635613"/>
                  <a:ext cx="2080121" cy="572914"/>
                </a:xfrm>
                <a:prstGeom prst="rect">
                  <a:avLst/>
                </a:prstGeom>
                <a:blipFill>
                  <a:blip r:embed="rId4"/>
                  <a:stretch>
                    <a:fillRect l="-5848" t="-179787" b="-26489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矩形 5">
                  <a:extLst>
                    <a:ext uri="{FF2B5EF4-FFF2-40B4-BE49-F238E27FC236}">
                      <a16:creationId xmlns:a16="http://schemas.microsoft.com/office/drawing/2014/main" id="{F9AA16D2-8C0D-42C0-A37C-A1245C7A9D9F}"/>
                    </a:ext>
                  </a:extLst>
                </p:cNvPr>
                <p:cNvSpPr/>
                <p:nvPr/>
              </p:nvSpPr>
              <p:spPr>
                <a:xfrm>
                  <a:off x="877963" y="6246638"/>
                  <a:ext cx="2032031" cy="57291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4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i="1" dirty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zh-CN" sz="1400" b="0" i="1" dirty="0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r>
                          <a:rPr lang="en-US" altLang="zh-CN" sz="1400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14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1400" b="0" i="1" dirty="0" smtClean="0">
                            <a:latin typeface="Cambria Math" panose="02040503050406030204" pitchFamily="18" charset="0"/>
                          </a:rPr>
                          <m:t>)=</m:t>
                        </m:r>
                        <m:d>
                          <m:dPr>
                            <m:begChr m:val="{"/>
                            <m:endChr m:val=""/>
                            <m:ctrlPr>
                              <a:rPr lang="en-US" altLang="zh-CN" sz="14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altLang="zh-CN" sz="1400" i="1" dirty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altLang="zh-CN" sz="1400" i="1" dirty="0">
                                    <a:latin typeface="Cambria Math" panose="02040503050406030204" pitchFamily="18" charset="0"/>
                                  </a:rPr>
                                  <m:t>0.</m:t>
                                </m:r>
                                <m:r>
                                  <a:rPr lang="en-US" altLang="zh-CN" sz="1400" b="0" i="1" dirty="0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  <m:r>
                                  <a:rPr lang="en-US" altLang="zh-CN" sz="1400" i="1" dirty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1400" b="0" i="1" dirty="0" smtClean="0"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r>
                                  <a:rPr lang="en-US" altLang="zh-CN" sz="1400" i="1" dirty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CN" sz="14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altLang="zh-CN" sz="14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e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  <m:t>0.</m:t>
                                </m:r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6" name="矩形 5">
                  <a:extLst>
                    <a:ext uri="{FF2B5EF4-FFF2-40B4-BE49-F238E27FC236}">
                      <a16:creationId xmlns:a16="http://schemas.microsoft.com/office/drawing/2014/main" id="{F9AA16D2-8C0D-42C0-A37C-A1245C7A9D9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7963" y="6246638"/>
                  <a:ext cx="2032031" cy="572914"/>
                </a:xfrm>
                <a:prstGeom prst="rect">
                  <a:avLst/>
                </a:prstGeom>
                <a:blipFill>
                  <a:blip r:embed="rId5"/>
                  <a:stretch>
                    <a:fillRect l="-6587" t="-179787" b="-26489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4900505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602A9FE3-56D1-4A01-8F51-4CBAEF5A0FBD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CN" dirty="0">
                    <a:solidFill>
                      <a:srgbClr val="C00000"/>
                    </a:solidFill>
                  </a:rPr>
                  <a:t>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altLang="zh-CN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altLang="zh-CN" dirty="0">
                    <a:solidFill>
                      <a:srgbClr val="C00000"/>
                    </a:solidFill>
                  </a:rPr>
                  <a:t> (optimal discriminative function) perspective: </a:t>
                </a:r>
              </a:p>
              <a:p>
                <a:pPr marL="457200" lvl="1" indent="0">
                  <a:lnSpc>
                    <a:spcPct val="200000"/>
                  </a:lnSpc>
                  <a:buNone/>
                </a:pPr>
                <a:r>
                  <a:rPr lang="en-US" altLang="zh-CN" dirty="0">
                    <a:solidFill>
                      <a:schemeClr val="bg2"/>
                    </a:solidFill>
                  </a:rPr>
                  <a:t>In the taxonomy of regularization in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ℱ</m:t>
                    </m:r>
                  </m:oMath>
                </a14:m>
                <a:r>
                  <a:rPr lang="en-US" altLang="zh-CN" dirty="0">
                    <a:solidFill>
                      <a:schemeClr val="bg2"/>
                    </a:solidFill>
                  </a:rPr>
                  <a:t> (discriminative function space).</a:t>
                </a:r>
                <a:endParaRPr lang="en-US" altLang="zh-CN" dirty="0"/>
              </a:p>
              <a:p>
                <a:pPr lvl="1">
                  <a:lnSpc>
                    <a:spcPct val="200000"/>
                  </a:lnSpc>
                </a:pPr>
                <a:r>
                  <a:rPr lang="en-US" altLang="zh-CN" dirty="0"/>
                  <a:t>(a) Unregularized GANs commonly do not guarantee convergence.</a:t>
                </a:r>
              </a:p>
              <a:p>
                <a:pPr lvl="2"/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altLang="zh-CN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en-US" altLang="zh-CN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zh-CN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b="0" i="0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arg</m:t>
                            </m:r>
                            <m:r>
                              <a:rPr lang="en-US" altLang="zh-CN" b="0" i="0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altLang="zh-CN" b="0" i="0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altLang="zh-CN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en-US" altLang="zh-CN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)∈</m:t>
                            </m:r>
                            <m:r>
                              <a:rPr lang="en-US" altLang="zh-CN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ℝ</m:t>
                            </m:r>
                          </m:lim>
                        </m:limLow>
                      </m:fName>
                      <m:e>
                        <m:r>
                          <a:rPr lang="en-US" altLang="zh-CN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altLang="zh-CN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∅</m:t>
                        </m:r>
                        <m:d>
                          <m:d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  <m:r>
                          <a:rPr lang="en-US" altLang="zh-CN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r>
                          <a:rPr lang="en-US" altLang="zh-CN" b="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b="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zh-CN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𝜑</m:t>
                        </m:r>
                        <m:d>
                          <m:d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</m:e>
                    </m:func>
                    <m:r>
                      <a:rPr lang="en-US" altLang="zh-CN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altLang="zh-CN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 </m:t>
                    </m:r>
                    <m:r>
                      <a:rPr lang="en-US" altLang="zh-CN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endParaRPr lang="en-US" altLang="zh-CN" dirty="0">
                  <a:solidFill>
                    <a:schemeClr val="bg2"/>
                  </a:solidFill>
                </a:endParaRPr>
              </a:p>
              <a:p>
                <a:pPr lvl="2"/>
                <a:r>
                  <a:rPr lang="en-US" altLang="zh-CN" dirty="0">
                    <a:solidFill>
                      <a:schemeClr val="bg2"/>
                    </a:solidFill>
                  </a:rPr>
                  <a:t>Only reflect local information. </a:t>
                </a:r>
              </a:p>
              <a:p>
                <a:pPr lvl="2"/>
                <a:r>
                  <a:rPr lang="en-US" altLang="zh-CN" dirty="0">
                    <a:solidFill>
                      <a:schemeClr val="bg2"/>
                    </a:solidFill>
                  </a:rPr>
                  <a:t>Points in separated regions don’t ware about each other. </a:t>
                </a:r>
              </a:p>
              <a:p>
                <a:pPr lvl="2"/>
                <a:r>
                  <a:rPr lang="en-US" altLang="zh-CN" dirty="0">
                    <a:solidFill>
                      <a:schemeClr val="bg2"/>
                    </a:solidFill>
                  </a:rPr>
                  <a:t>Fake points with no real points around have no information about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altLang="zh-CN" dirty="0">
                    <a:solidFill>
                      <a:schemeClr val="bg2"/>
                    </a:solidFill>
                  </a:rPr>
                  <a:t>. </a:t>
                </a:r>
              </a:p>
              <a:p>
                <a:pPr lvl="2"/>
                <a:endParaRPr lang="en-US" altLang="zh-CN" dirty="0"/>
              </a:p>
            </p:txBody>
          </p:sp>
        </mc:Choice>
        <mc:Fallback xmlns="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602A9FE3-56D1-4A01-8F51-4CBAEF5A0FB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801" t="-1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>
            <a:extLst>
              <a:ext uri="{FF2B5EF4-FFF2-40B4-BE49-F238E27FC236}">
                <a16:creationId xmlns:a16="http://schemas.microsoft.com/office/drawing/2014/main" id="{08FC8DCA-B66B-4108-8167-2CF2679F3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The Essence of Convergence</a:t>
            </a:r>
            <a:endParaRPr lang="zh-CN" altLang="en-US" dirty="0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23BD64ED-F663-4AF5-A799-EFEA5DD55385}"/>
              </a:ext>
            </a:extLst>
          </p:cNvPr>
          <p:cNvGrpSpPr/>
          <p:nvPr/>
        </p:nvGrpSpPr>
        <p:grpSpPr>
          <a:xfrm>
            <a:off x="1760856" y="5073369"/>
            <a:ext cx="5117900" cy="1193127"/>
            <a:chOff x="853919" y="5635613"/>
            <a:chExt cx="5117900" cy="1193127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8EC9E508-F368-458A-87CD-1D3B0505BE1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64211" y="5664513"/>
              <a:ext cx="2807608" cy="1164227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矩形 5">
                  <a:extLst>
                    <a:ext uri="{FF2B5EF4-FFF2-40B4-BE49-F238E27FC236}">
                      <a16:creationId xmlns:a16="http://schemas.microsoft.com/office/drawing/2014/main" id="{CF81427E-47FA-4547-85F1-AC3187C043D2}"/>
                    </a:ext>
                  </a:extLst>
                </p:cNvPr>
                <p:cNvSpPr/>
                <p:nvPr/>
              </p:nvSpPr>
              <p:spPr>
                <a:xfrm>
                  <a:off x="853919" y="5635613"/>
                  <a:ext cx="2080121" cy="57291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4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i="1" dirty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zh-CN" sz="1400" i="1" dirty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sub>
                        </m:sSub>
                        <m:r>
                          <a:rPr lang="en-US" altLang="zh-CN" sz="1400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14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1400" b="0" i="1" dirty="0" smtClean="0">
                            <a:latin typeface="Cambria Math" panose="02040503050406030204" pitchFamily="18" charset="0"/>
                          </a:rPr>
                          <m:t>)=</m:t>
                        </m:r>
                        <m:d>
                          <m:dPr>
                            <m:begChr m:val="{"/>
                            <m:endChr m:val=""/>
                            <m:ctrlPr>
                              <a:rPr lang="en-US" altLang="zh-CN" sz="14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altLang="zh-CN" sz="1400" i="1" dirty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altLang="zh-CN" sz="1400" i="1" dirty="0">
                                    <a:latin typeface="Cambria Math" panose="02040503050406030204" pitchFamily="18" charset="0"/>
                                  </a:rPr>
                                  <m:t>0.2, </m:t>
                                </m:r>
                                <m:r>
                                  <a:rPr lang="en-US" altLang="zh-CN" sz="1400" b="0" i="1" dirty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1400" i="1" dirty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CN" sz="140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altLang="zh-CN" sz="14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e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  <m:t>0.8, </m:t>
                                </m:r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" name="矩形 3">
                  <a:extLst>
                    <a:ext uri="{FF2B5EF4-FFF2-40B4-BE49-F238E27FC236}">
                      <a16:creationId xmlns:a16="http://schemas.microsoft.com/office/drawing/2014/main" id="{16116AD7-47A5-4ED8-8D2D-2E863B3A11B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3919" y="5635613"/>
                  <a:ext cx="2080121" cy="572914"/>
                </a:xfrm>
                <a:prstGeom prst="rect">
                  <a:avLst/>
                </a:prstGeom>
                <a:blipFill>
                  <a:blip r:embed="rId4"/>
                  <a:stretch>
                    <a:fillRect l="-5848" t="-179787" b="-26489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矩形 6">
                  <a:extLst>
                    <a:ext uri="{FF2B5EF4-FFF2-40B4-BE49-F238E27FC236}">
                      <a16:creationId xmlns:a16="http://schemas.microsoft.com/office/drawing/2014/main" id="{55ED9859-EB22-42FD-AAB5-D79171947F18}"/>
                    </a:ext>
                  </a:extLst>
                </p:cNvPr>
                <p:cNvSpPr/>
                <p:nvPr/>
              </p:nvSpPr>
              <p:spPr>
                <a:xfrm>
                  <a:off x="877963" y="6246638"/>
                  <a:ext cx="2032031" cy="57291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4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i="1" dirty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zh-CN" sz="1400" b="0" i="1" dirty="0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r>
                          <a:rPr lang="en-US" altLang="zh-CN" sz="1400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14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1400" b="0" i="1" dirty="0" smtClean="0">
                            <a:latin typeface="Cambria Math" panose="02040503050406030204" pitchFamily="18" charset="0"/>
                          </a:rPr>
                          <m:t>)=</m:t>
                        </m:r>
                        <m:d>
                          <m:dPr>
                            <m:begChr m:val="{"/>
                            <m:endChr m:val=""/>
                            <m:ctrlPr>
                              <a:rPr lang="en-US" altLang="zh-CN" sz="14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altLang="zh-CN" sz="1400" i="1" dirty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altLang="zh-CN" sz="1400" i="1" dirty="0">
                                    <a:latin typeface="Cambria Math" panose="02040503050406030204" pitchFamily="18" charset="0"/>
                                  </a:rPr>
                                  <m:t>0.</m:t>
                                </m:r>
                                <m:r>
                                  <a:rPr lang="en-US" altLang="zh-CN" sz="1400" b="0" i="1" dirty="0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  <m:r>
                                  <a:rPr lang="en-US" altLang="zh-CN" sz="1400" i="1" dirty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1400" b="0" i="1" dirty="0" smtClean="0"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r>
                                  <a:rPr lang="en-US" altLang="zh-CN" sz="1400" i="1" dirty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CN" sz="14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altLang="zh-CN" sz="14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e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  <m:t>0.</m:t>
                                </m:r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6" name="矩形 5">
                  <a:extLst>
                    <a:ext uri="{FF2B5EF4-FFF2-40B4-BE49-F238E27FC236}">
                      <a16:creationId xmlns:a16="http://schemas.microsoft.com/office/drawing/2014/main" id="{F9AA16D2-8C0D-42C0-A37C-A1245C7A9D9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7963" y="6246638"/>
                  <a:ext cx="2032031" cy="572914"/>
                </a:xfrm>
                <a:prstGeom prst="rect">
                  <a:avLst/>
                </a:prstGeom>
                <a:blipFill>
                  <a:blip r:embed="rId5"/>
                  <a:stretch>
                    <a:fillRect l="-6587" t="-179787" b="-26489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0" name="矩形 9">
            <a:extLst>
              <a:ext uri="{FF2B5EF4-FFF2-40B4-BE49-F238E27FC236}">
                <a16:creationId xmlns:a16="http://schemas.microsoft.com/office/drawing/2014/main" id="{C7751635-BC8F-4F94-9258-B6E2E2308130}"/>
              </a:ext>
            </a:extLst>
          </p:cNvPr>
          <p:cNvSpPr/>
          <p:nvPr/>
        </p:nvSpPr>
        <p:spPr>
          <a:xfrm>
            <a:off x="4878197" y="6435292"/>
            <a:ext cx="4240636" cy="307777"/>
          </a:xfrm>
          <a:prstGeom prst="rect">
            <a:avLst/>
          </a:prstGeom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bg2"/>
                </a:solidFill>
              </a:rPr>
              <a:t>Including vanilla GAN, Least-squares GAN, f-GAN, etc.</a:t>
            </a:r>
            <a:endParaRPr lang="zh-CN" alt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7BA3935A-F09A-46AF-B0FE-F07A247F0EA0}"/>
                  </a:ext>
                </a:extLst>
              </p:cNvPr>
              <p:cNvSpPr/>
              <p:nvPr/>
            </p:nvSpPr>
            <p:spPr>
              <a:xfrm>
                <a:off x="7660923" y="3443181"/>
                <a:ext cx="1205266" cy="738664"/>
              </a:xfrm>
              <a:prstGeom prst="rect">
                <a:avLst/>
              </a:prstGeom>
              <a:noFill/>
              <a:ln>
                <a:solidFill>
                  <a:schemeClr val="bg2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sz="1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1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1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altLang="zh-CN" sz="1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140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ℝ</m:t>
                      </m:r>
                    </m:oMath>
                  </m:oMathPara>
                </a14:m>
                <a:endParaRPr lang="en-US" altLang="zh-CN" sz="1400" dirty="0">
                  <a:solidFill>
                    <a:schemeClr val="bg2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∅</m:t>
                      </m:r>
                      <m:d>
                        <m:dPr>
                          <m:ctrlPr>
                            <a:rPr lang="en-US" altLang="zh-CN" sz="1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1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altLang="zh-CN" sz="1400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ℝ</m:t>
                      </m:r>
                      <m:r>
                        <a:rPr lang="en-US" altLang="zh-CN" sz="1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altLang="zh-CN" sz="1400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ℝ</m:t>
                      </m:r>
                    </m:oMath>
                  </m:oMathPara>
                </a14:m>
                <a:endParaRPr lang="en-US" altLang="zh-CN" sz="1400" dirty="0">
                  <a:solidFill>
                    <a:schemeClr val="bg2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1400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en-US" altLang="zh-CN" sz="1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1400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altLang="zh-CN" sz="1400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ℝ</m:t>
                      </m:r>
                      <m:r>
                        <a:rPr lang="en-US" altLang="zh-CN" sz="1400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altLang="zh-CN" sz="1400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ℝ</m:t>
                      </m:r>
                    </m:oMath>
                  </m:oMathPara>
                </a14:m>
                <a:endParaRPr lang="zh-CN" altLang="en-US" sz="140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7BA3935A-F09A-46AF-B0FE-F07A247F0E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0923" y="3443181"/>
                <a:ext cx="1205266" cy="73866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bg2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340149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40F3F4DB-43E0-4A3B-B9B2-729EFFDA3F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75" r="678"/>
          <a:stretch/>
        </p:blipFill>
        <p:spPr>
          <a:xfrm>
            <a:off x="790777" y="3759394"/>
            <a:ext cx="7632497" cy="156761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458AB8CF-08CB-466C-9CAE-E57FA2906EB1}"/>
                  </a:ext>
                </a:extLst>
              </p:cNvPr>
              <p:cNvSpPr/>
              <p:nvPr/>
            </p:nvSpPr>
            <p:spPr>
              <a:xfrm>
                <a:off x="790776" y="2638415"/>
                <a:ext cx="4027385" cy="4601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16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lang="en-US" altLang="zh-CN" sz="1600" b="0" i="1"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</m:e>
                            <m:lim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lim>
                          </m:limLow>
                        </m:fName>
                        <m:e>
                          <m:limLow>
                            <m:limLow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lang="en-US" altLang="zh-CN" sz="1600" b="0" i="1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e>
                            <m:lim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lim>
                          </m:limLow>
                        </m:e>
                      </m:func>
                      <m:sSub>
                        <m:sSubPr>
                          <m:ctrlPr>
                            <a:rPr lang="en-US" altLang="zh-CN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l-GR" sz="16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altLang="zh-CN" sz="16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altLang="zh-CN" sz="16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altLang="zh-CN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CN" sz="16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sub>
                      </m:sSub>
                      <m:r>
                        <a:rPr lang="en-US" altLang="zh-CN" sz="16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∅</m:t>
                      </m:r>
                      <m:d>
                        <m:dPr>
                          <m:ctrlPr>
                            <a:rPr lang="en-US" altLang="zh-CN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6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CN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6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r>
                                <a:rPr lang="en-US" altLang="zh-CN" sz="16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16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altLang="zh-CN" sz="16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</m:d>
                      <m:r>
                        <a:rPr lang="en-US" altLang="zh-CN" sz="16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l-GR" sz="16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altLang="zh-CN" sz="16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16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altLang="zh-CN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CN" sz="16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sub>
                      </m:sSub>
                      <m:r>
                        <a:rPr lang="zh-CN" altLang="en-US" sz="16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en-US" altLang="zh-CN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6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CN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6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zh-CN" altLang="en-US" sz="1600" i="1" dirty="0"/>
              </a:p>
            </p:txBody>
          </p:sp>
        </mc:Choice>
        <mc:Fallback xmlns="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458AB8CF-08CB-466C-9CAE-E57FA2906E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776" y="2638415"/>
                <a:ext cx="4027385" cy="460191"/>
              </a:xfrm>
              <a:prstGeom prst="rect">
                <a:avLst/>
              </a:prstGeom>
              <a:blipFill>
                <a:blip r:embed="rId3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标题 11">
            <a:extLst>
              <a:ext uri="{FF2B5EF4-FFF2-40B4-BE49-F238E27FC236}">
                <a16:creationId xmlns:a16="http://schemas.microsoft.com/office/drawing/2014/main" id="{4B948C52-6FD4-46FE-BADD-1F05629AFC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Generalized Formulation of GANs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2E2DB865-3322-439B-BEAD-5B6A27A25A32}"/>
                  </a:ext>
                </a:extLst>
              </p:cNvPr>
              <p:cNvSpPr/>
              <p:nvPr/>
            </p:nvSpPr>
            <p:spPr>
              <a:xfrm>
                <a:off x="790776" y="1948890"/>
                <a:ext cx="1714059" cy="4147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16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lang="en-US" altLang="zh-CN" sz="1600" b="0" i="1"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</m:e>
                            <m:lim>
                              <m:r>
                                <a:rPr lang="en-US" altLang="zh-CN" sz="1600" b="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a:rPr lang="en-US" altLang="zh-CN" sz="1600" b="0" i="1">
                                      <a:latin typeface="Cambria Math" panose="02040503050406030204" pitchFamily="18" charset="0"/>
                                    </a:rPr>
                                    <m:t>𝑚𝑎𝑥</m:t>
                                  </m:r>
                                </m:e>
                                <m:lim>
                                  <m:r>
                                    <a:rPr lang="en-US" altLang="zh-CN" sz="1600" b="0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lim>
                              </m:limLow>
                            </m:fName>
                            <m:e>
                              <m:r>
                                <a:rPr lang="en-US" altLang="zh-CN" sz="1600" b="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altLang="zh-CN" sz="1600" b="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1600" b="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  <m:r>
                                <a:rPr lang="en-US" altLang="zh-CN" sz="1600" b="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zh-CN" sz="1600" b="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altLang="zh-CN" sz="1600" b="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zh-CN" altLang="en-US" sz="1600" i="1" dirty="0"/>
              </a:p>
            </p:txBody>
          </p:sp>
        </mc:Choice>
        <mc:Fallback xmlns=""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2E2DB865-3322-439B-BEAD-5B6A27A25A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776" y="1948890"/>
                <a:ext cx="1714059" cy="41479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: 圆角 1">
                <a:extLst>
                  <a:ext uri="{FF2B5EF4-FFF2-40B4-BE49-F238E27FC236}">
                    <a16:creationId xmlns:a16="http://schemas.microsoft.com/office/drawing/2014/main" id="{EED5EA5B-EC9B-4D64-B650-A73FFC811236}"/>
                  </a:ext>
                </a:extLst>
              </p:cNvPr>
              <p:cNvSpPr/>
              <p:nvPr/>
            </p:nvSpPr>
            <p:spPr>
              <a:xfrm>
                <a:off x="2586037" y="6365546"/>
                <a:ext cx="3971925" cy="270435"/>
              </a:xfrm>
              <a:prstGeom prst="roundRect">
                <a:avLst/>
              </a:prstGeom>
              <a:noFill/>
              <a:ln w="3175"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zh-CN" sz="1400" i="1" dirty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altLang="zh-CN" sz="1400" dirty="0">
                    <a:solidFill>
                      <a:schemeClr val="bg2"/>
                    </a:solidFill>
                  </a:rPr>
                  <a:t> is another notation for </a:t>
                </a:r>
                <a14:m>
                  <m:oMath xmlns:m="http://schemas.openxmlformats.org/officeDocument/2006/math">
                    <m:r>
                      <a:rPr lang="en-US" altLang="zh-CN" sz="1400" i="1" dirty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zh-CN" altLang="en-US" sz="1400" dirty="0">
                    <a:solidFill>
                      <a:schemeClr val="bg2"/>
                    </a:solidFill>
                  </a:rPr>
                  <a:t> </a:t>
                </a:r>
                <a:r>
                  <a:rPr lang="en-US" altLang="zh-CN" sz="1400" dirty="0">
                    <a:solidFill>
                      <a:schemeClr val="bg2"/>
                    </a:solidFill>
                  </a:rPr>
                  <a:t>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400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400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altLang="zh-CN" sz="1400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zh-CN" altLang="en-US" sz="1400" dirty="0">
                    <a:solidFill>
                      <a:schemeClr val="bg2"/>
                    </a:solidFill>
                  </a:rPr>
                  <a:t> </a:t>
                </a:r>
                <a:r>
                  <a:rPr lang="en-US" altLang="zh-CN" sz="1400" dirty="0">
                    <a:solidFill>
                      <a:schemeClr val="bg2"/>
                    </a:solidFill>
                  </a:rPr>
                  <a:t>is the optimal </a:t>
                </a:r>
                <a14:m>
                  <m:oMath xmlns:m="http://schemas.openxmlformats.org/officeDocument/2006/math">
                    <m:r>
                      <a:rPr lang="en-US" altLang="zh-CN" sz="1400" i="1" dirty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altLang="zh-CN" sz="1400" dirty="0">
                    <a:solidFill>
                      <a:schemeClr val="bg2"/>
                    </a:solidFill>
                  </a:rPr>
                  <a:t>.</a:t>
                </a:r>
                <a:endParaRPr lang="zh-CN" altLang="en-US" sz="140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2" name="矩形: 圆角 1">
                <a:extLst>
                  <a:ext uri="{FF2B5EF4-FFF2-40B4-BE49-F238E27FC236}">
                    <a16:creationId xmlns:a16="http://schemas.microsoft.com/office/drawing/2014/main" id="{EED5EA5B-EC9B-4D64-B650-A73FFC8112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6037" y="6365546"/>
                <a:ext cx="3971925" cy="270435"/>
              </a:xfrm>
              <a:prstGeom prst="roundRect">
                <a:avLst/>
              </a:prstGeom>
              <a:blipFill>
                <a:blip r:embed="rId5"/>
                <a:stretch>
                  <a:fillRect t="-8696" r="-306" b="-26087"/>
                </a:stretch>
              </a:blipFill>
              <a:ln w="3175">
                <a:solidFill>
                  <a:schemeClr val="bg2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437067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602A9FE3-56D1-4A01-8F51-4CBAEF5A0FBD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CN" dirty="0">
                    <a:solidFill>
                      <a:srgbClr val="C00000"/>
                    </a:solidFill>
                  </a:rPr>
                  <a:t>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altLang="zh-CN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altLang="zh-CN" dirty="0">
                    <a:solidFill>
                      <a:srgbClr val="C00000"/>
                    </a:solidFill>
                  </a:rPr>
                  <a:t> (optimal discriminative function) perspective: </a:t>
                </a:r>
              </a:p>
              <a:p>
                <a:pPr marL="457200" lvl="1" indent="0">
                  <a:lnSpc>
                    <a:spcPct val="200000"/>
                  </a:lnSpc>
                  <a:buNone/>
                </a:pPr>
                <a:r>
                  <a:rPr lang="en-US" altLang="zh-CN" dirty="0">
                    <a:solidFill>
                      <a:schemeClr val="bg2"/>
                    </a:solidFill>
                  </a:rPr>
                  <a:t>In the taxonomy of regularization in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ℱ</m:t>
                    </m:r>
                  </m:oMath>
                </a14:m>
                <a:r>
                  <a:rPr lang="en-US" altLang="zh-CN" dirty="0">
                    <a:solidFill>
                      <a:schemeClr val="bg2"/>
                    </a:solidFill>
                  </a:rPr>
                  <a:t> (discriminative function space).</a:t>
                </a:r>
                <a:endParaRPr lang="en-US" altLang="zh-CN" dirty="0"/>
              </a:p>
              <a:p>
                <a:pPr lvl="1">
                  <a:lnSpc>
                    <a:spcPct val="200000"/>
                  </a:lnSpc>
                </a:pPr>
                <a:r>
                  <a:rPr lang="en-US" altLang="zh-CN" dirty="0"/>
                  <a:t>(a) Unregularized GANs commonly do not guarantee convergence.</a:t>
                </a:r>
              </a:p>
              <a:p>
                <a:pPr lvl="2"/>
                <a:r>
                  <a:rPr lang="en-US" altLang="zh-CN" dirty="0">
                    <a:solidFill>
                      <a:schemeClr val="bg2"/>
                    </a:solidFill>
                  </a:rPr>
                  <a:t>Provably suffers from </a:t>
                </a:r>
                <a:r>
                  <a:rPr lang="en-US" altLang="zh-CN" b="1" dirty="0">
                    <a:solidFill>
                      <a:schemeClr val="bg2"/>
                    </a:solidFill>
                  </a:rPr>
                  <a:t>the</a:t>
                </a:r>
                <a:r>
                  <a:rPr lang="en-US" altLang="zh-CN" dirty="0">
                    <a:solidFill>
                      <a:schemeClr val="bg2"/>
                    </a:solidFill>
                  </a:rPr>
                  <a:t> </a:t>
                </a:r>
                <a:r>
                  <a:rPr lang="en-US" altLang="zh-CN" b="1" dirty="0">
                    <a:solidFill>
                      <a:schemeClr val="bg2"/>
                    </a:solidFill>
                  </a:rPr>
                  <a:t>gradient uninformativeness issue</a:t>
                </a:r>
                <a:r>
                  <a:rPr lang="en-US" altLang="zh-CN" dirty="0">
                    <a:solidFill>
                      <a:schemeClr val="bg2"/>
                    </a:solidFill>
                  </a:rPr>
                  <a:t>.</a:t>
                </a:r>
              </a:p>
              <a:p>
                <a:pPr lvl="2"/>
                <a:r>
                  <a:rPr lang="en-US" altLang="zh-CN" dirty="0">
                    <a:solidFill>
                      <a:schemeClr val="bg2"/>
                    </a:solidFill>
                  </a:rPr>
                  <a:t>Including vanilla GAN, Least-squares GAN, f-GAN, etc.</a:t>
                </a:r>
              </a:p>
              <a:p>
                <a:pPr lvl="2"/>
                <a:endParaRPr lang="en-US" altLang="zh-CN" dirty="0"/>
              </a:p>
              <a:p>
                <a:pPr lvl="1"/>
                <a:r>
                  <a:rPr lang="en-US" altLang="zh-CN" dirty="0"/>
                  <a:t>(b) Not arbitrary regularization can solve this problem. </a:t>
                </a:r>
                <a:endParaRPr lang="en-US" altLang="zh-CN" dirty="0">
                  <a:solidFill>
                    <a:schemeClr val="bg2"/>
                  </a:solidFill>
                </a:endParaRPr>
              </a:p>
              <a:p>
                <a:pPr lvl="2"/>
                <a:r>
                  <a:rPr lang="en-US" altLang="zh-CN" dirty="0">
                    <a:solidFill>
                      <a:schemeClr val="bg2"/>
                    </a:solidFill>
                  </a:rPr>
                  <a:t>Counterexample: Fisher GAN.</a:t>
                </a:r>
              </a:p>
              <a:p>
                <a:pPr lvl="2"/>
                <a:endParaRPr lang="en-US" altLang="zh-CN" dirty="0"/>
              </a:p>
              <a:p>
                <a:pPr lvl="1"/>
                <a:r>
                  <a:rPr lang="en-US" altLang="zh-CN" dirty="0"/>
                  <a:t>(c) Lipschitz regularization can generally ensure convergence. </a:t>
                </a:r>
              </a:p>
            </p:txBody>
          </p:sp>
        </mc:Choice>
        <mc:Fallback xmlns="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602A9FE3-56D1-4A01-8F51-4CBAEF5A0FB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801" t="-1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>
            <a:extLst>
              <a:ext uri="{FF2B5EF4-FFF2-40B4-BE49-F238E27FC236}">
                <a16:creationId xmlns:a16="http://schemas.microsoft.com/office/drawing/2014/main" id="{08FC8DCA-B66B-4108-8167-2CF2679F3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The Essence of Convergence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816722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A3DA1661-16C6-49B6-B7BF-C2A3ABFBE525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CN" dirty="0">
                    <a:solidFill>
                      <a:srgbClr val="C00000"/>
                    </a:solidFill>
                  </a:rPr>
                  <a:t>Is Wasserstein distance the key?</a:t>
                </a:r>
              </a:p>
              <a:p>
                <a:pPr lvl="1"/>
                <a:endParaRPr lang="en-US" altLang="zh-CN" dirty="0"/>
              </a:p>
              <a:p>
                <a:pPr lvl="1"/>
                <a:r>
                  <a:rPr lang="en-US" altLang="zh-CN" dirty="0"/>
                  <a:t>The constraint in the dual form of Wasserstein distance can be relaxed. </a:t>
                </a:r>
              </a:p>
              <a:p>
                <a:pPr lvl="2">
                  <a:lnSpc>
                    <a:spcPct val="200000"/>
                  </a:lnSpc>
                </a:pPr>
                <a:r>
                  <a:rPr lang="en-US" altLang="zh-CN" dirty="0">
                    <a:solidFill>
                      <a:schemeClr val="bg2"/>
                    </a:solidFill>
                  </a:rPr>
                  <a:t>The Kantorovich-Rubinstein (KR) duality of Wasserstein distance: </a:t>
                </a:r>
              </a:p>
              <a:p>
                <a:pPr lvl="1"/>
                <a:endParaRPr lang="en-US" altLang="zh-CN" dirty="0">
                  <a:solidFill>
                    <a:schemeClr val="bg2"/>
                  </a:solidFill>
                </a:endParaRPr>
              </a:p>
              <a:p>
                <a:pPr lvl="2"/>
                <a:endParaRPr lang="en-US" altLang="zh-CN" dirty="0">
                  <a:solidFill>
                    <a:schemeClr val="bg2"/>
                  </a:solidFill>
                </a:endParaRPr>
              </a:p>
              <a:p>
                <a:pPr lvl="2"/>
                <a:r>
                  <a:rPr lang="en-US" altLang="zh-CN" dirty="0">
                    <a:solidFill>
                      <a:schemeClr val="bg2"/>
                    </a:solidFill>
                  </a:rPr>
                  <a:t>The Lipschitz constraint in the KR duality can be relaxed: </a:t>
                </a:r>
              </a:p>
              <a:p>
                <a:pPr lvl="1"/>
                <a:endParaRPr lang="en-US" altLang="zh-CN" dirty="0">
                  <a:solidFill>
                    <a:schemeClr val="bg2"/>
                  </a:solidFill>
                </a:endParaRPr>
              </a:p>
              <a:p>
                <a:pPr lvl="1"/>
                <a:endParaRPr lang="en-US" altLang="zh-CN" dirty="0">
                  <a:solidFill>
                    <a:schemeClr val="bg2"/>
                  </a:solidFill>
                </a:endParaRPr>
              </a:p>
              <a:p>
                <a:pPr lvl="2"/>
                <a:endParaRPr lang="en-US" altLang="zh-CN" dirty="0"/>
              </a:p>
              <a:p>
                <a:pPr lvl="1"/>
                <a:r>
                  <a:rPr lang="en-US" altLang="zh-CN" dirty="0">
                    <a:solidFill>
                      <a:srgbClr val="C00000"/>
                    </a:solidFill>
                  </a:rPr>
                  <a:t>In the relaxed dual form,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sSup>
                      <m:sSupPr>
                        <m:ctrlP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zh-CN" altLang="en-US" dirty="0">
                    <a:solidFill>
                      <a:srgbClr val="C00000"/>
                    </a:solidFill>
                  </a:rPr>
                  <a:t> </a:t>
                </a:r>
                <a:r>
                  <a:rPr lang="en-US" altLang="zh-CN" dirty="0">
                    <a:solidFill>
                      <a:srgbClr val="C00000"/>
                    </a:solidFill>
                  </a:rPr>
                  <a:t>can also be ill-defined.</a:t>
                </a:r>
                <a:r>
                  <a:rPr lang="en-US" altLang="zh-CN" dirty="0"/>
                  <a:t>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A3DA1661-16C6-49B6-B7BF-C2A3ABFBE5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801" t="-1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>
            <a:extLst>
              <a:ext uri="{FF2B5EF4-FFF2-40B4-BE49-F238E27FC236}">
                <a16:creationId xmlns:a16="http://schemas.microsoft.com/office/drawing/2014/main" id="{577DA0ED-88AB-40EC-AC2D-0BA828434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The Essence of Convergence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4FC9AA59-84FF-4A49-9BB2-8DB28F47A318}"/>
                  </a:ext>
                </a:extLst>
              </p:cNvPr>
              <p:cNvSpPr/>
              <p:nvPr/>
            </p:nvSpPr>
            <p:spPr>
              <a:xfrm>
                <a:off x="1524000" y="3468176"/>
                <a:ext cx="6096000" cy="719684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marL="274320" lvl="1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sub>
                          </m:sSub>
                        </m:e>
                      </m:d>
                      <m:r>
                        <a:rPr lang="en-US" altLang="zh-CN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𝑠𝑢𝑝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altLang="zh-CN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en-US" altLang="zh-CN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en-US" altLang="zh-CN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altLang="zh-CN" i="1" dirty="0">
                  <a:solidFill>
                    <a:schemeClr val="bg2"/>
                  </a:solidFill>
                  <a:latin typeface="+mn-ea"/>
                </a:endParaRPr>
              </a:p>
              <a:p>
                <a:pPr marL="274320" lvl="1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zh-CN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CN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zh-CN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.   </m:t>
                      </m:r>
                      <m:r>
                        <a:rPr lang="en-US" altLang="zh-CN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zh-CN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altLang="zh-CN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zh-CN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zh-CN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en-US" altLang="zh-CN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, ∀</m:t>
                      </m:r>
                      <m:r>
                        <a:rPr lang="en-US" altLang="zh-CN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altLang="zh-CN" dirty="0">
                  <a:solidFill>
                    <a:schemeClr val="bg2"/>
                  </a:solidFill>
                  <a:latin typeface="+mn-ea"/>
                </a:endParaRPr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4FC9AA59-84FF-4A49-9BB2-8DB28F47A3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0" y="3468176"/>
                <a:ext cx="6096000" cy="719684"/>
              </a:xfrm>
              <a:prstGeom prst="rect">
                <a:avLst/>
              </a:prstGeom>
              <a:blipFill>
                <a:blip r:embed="rId3"/>
                <a:stretch>
                  <a:fillRect b="-59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组合 4">
            <a:extLst>
              <a:ext uri="{FF2B5EF4-FFF2-40B4-BE49-F238E27FC236}">
                <a16:creationId xmlns:a16="http://schemas.microsoft.com/office/drawing/2014/main" id="{1028D050-9EBC-4289-BC44-E3C8ED659E59}"/>
              </a:ext>
            </a:extLst>
          </p:cNvPr>
          <p:cNvGrpSpPr/>
          <p:nvPr/>
        </p:nvGrpSpPr>
        <p:grpSpPr>
          <a:xfrm>
            <a:off x="819150" y="4655264"/>
            <a:ext cx="7505700" cy="742254"/>
            <a:chOff x="2506349" y="4020898"/>
            <a:chExt cx="7505700" cy="74225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矩形 5">
                  <a:extLst>
                    <a:ext uri="{FF2B5EF4-FFF2-40B4-BE49-F238E27FC236}">
                      <a16:creationId xmlns:a16="http://schemas.microsoft.com/office/drawing/2014/main" id="{CEBB402A-F454-4B68-93FB-CD15BCDD98CB}"/>
                    </a:ext>
                  </a:extLst>
                </p:cNvPr>
                <p:cNvSpPr/>
                <p:nvPr/>
              </p:nvSpPr>
              <p:spPr>
                <a:xfrm>
                  <a:off x="2506349" y="4020898"/>
                  <a:ext cx="7505700" cy="74225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marL="274320" lvl="1" indent="0" algn="ctr"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altLang="zh-CN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sub>
                            </m:sSub>
                            <m:r>
                              <a:rPr lang="en-US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altLang="zh-CN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altLang="zh-CN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sub>
                            </m:sSub>
                          </m:e>
                        </m:d>
                        <m: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𝑠𝑢𝑝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  <m: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𝔼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~</m:t>
                            </m:r>
                            <m:sSub>
                              <m:sSubPr>
                                <m:ctrlPr>
                                  <a:rPr lang="en-US" altLang="zh-CN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altLang="zh-CN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sub>
                            </m:sSub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altLang="zh-CN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  <m: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𝔼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~</m:t>
                            </m:r>
                            <m:sSub>
                              <m:sSubPr>
                                <m:ctrlPr>
                                  <a:rPr lang="en-US" altLang="zh-CN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altLang="zh-CN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sub>
                            </m:sSub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altLang="zh-CN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  <m: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</m:oMath>
                    </m:oMathPara>
                  </a14:m>
                  <a:endParaRPr lang="en-US" altLang="zh-CN" i="1" dirty="0">
                    <a:solidFill>
                      <a:schemeClr val="bg2"/>
                    </a:solidFill>
                    <a:latin typeface="+mn-ea"/>
                  </a:endParaRPr>
                </a:p>
                <a:p>
                  <a:pPr marL="274320" lvl="1" indent="0" algn="ctr"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.   </m:t>
                        </m:r>
                        <m: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d>
                          <m:dPr>
                            <m:ctrlPr>
                              <a:rPr lang="en-US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CN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∀</m:t>
                        </m:r>
                        <m:r>
                          <a:rPr lang="en-US" altLang="zh-CN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altLang="zh-CN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𝑠𝑢𝑝𝑝</m:t>
                        </m:r>
                        <m:r>
                          <a:rPr lang="en-US" altLang="zh-CN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 ∀</m:t>
                        </m:r>
                        <m: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CN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altLang="zh-CN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𝑠𝑢𝑝𝑝</m:t>
                        </m:r>
                        <m:r>
                          <a:rPr lang="en-US" altLang="zh-CN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sub>
                        </m:sSub>
                        <m:r>
                          <a:rPr lang="en-US" altLang="zh-CN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altLang="zh-CN" dirty="0">
                    <a:solidFill>
                      <a:schemeClr val="bg2"/>
                    </a:solidFill>
                    <a:latin typeface="+mn-ea"/>
                  </a:endParaRPr>
                </a:p>
              </p:txBody>
            </p:sp>
          </mc:Choice>
          <mc:Fallback xmlns="">
            <p:sp>
              <p:nvSpPr>
                <p:cNvPr id="6" name="矩形 5">
                  <a:extLst>
                    <a:ext uri="{FF2B5EF4-FFF2-40B4-BE49-F238E27FC236}">
                      <a16:creationId xmlns:a16="http://schemas.microsoft.com/office/drawing/2014/main" id="{CEBB402A-F454-4B68-93FB-CD15BCDD98C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06349" y="4020898"/>
                  <a:ext cx="7505700" cy="742254"/>
                </a:xfrm>
                <a:prstGeom prst="rect">
                  <a:avLst/>
                </a:prstGeom>
                <a:blipFill>
                  <a:blip r:embed="rId4"/>
                  <a:stretch>
                    <a:fillRect b="-413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矩形: 圆角 6">
              <a:extLst>
                <a:ext uri="{FF2B5EF4-FFF2-40B4-BE49-F238E27FC236}">
                  <a16:creationId xmlns:a16="http://schemas.microsoft.com/office/drawing/2014/main" id="{593287B5-F2AB-4ED1-80C0-95334CF02E70}"/>
                </a:ext>
              </a:extLst>
            </p:cNvPr>
            <p:cNvSpPr/>
            <p:nvPr/>
          </p:nvSpPr>
          <p:spPr>
            <a:xfrm>
              <a:off x="6200862" y="4450749"/>
              <a:ext cx="3038475" cy="267062"/>
            </a:xfrm>
            <a:prstGeom prst="roundRect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bg2"/>
                </a:solidFill>
                <a:latin typeface="+mn-ea"/>
              </a:endParaRPr>
            </a:p>
          </p:txBody>
        </p:sp>
      </p:grp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5F167F76-69FF-41E6-AD04-21638855A007}"/>
              </a:ext>
            </a:extLst>
          </p:cNvPr>
          <p:cNvSpPr/>
          <p:nvPr/>
        </p:nvSpPr>
        <p:spPr>
          <a:xfrm>
            <a:off x="5696125" y="3892492"/>
            <a:ext cx="687897" cy="251669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bg2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985589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A3DA1661-16C6-49B6-B7BF-C2A3ABFBE525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r>
                  <a:rPr lang="en-US" altLang="zh-CN" dirty="0">
                    <a:solidFill>
                      <a:srgbClr val="C00000"/>
                    </a:solidFill>
                  </a:rPr>
                  <a:t>Why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altLang="zh-CN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altLang="zh-CN" dirty="0">
                    <a:solidFill>
                      <a:srgbClr val="C00000"/>
                    </a:solidFill>
                  </a:rPr>
                  <a:t> perspective is better? </a:t>
                </a:r>
              </a:p>
              <a:p>
                <a:pPr lvl="1"/>
                <a:endParaRPr lang="en-US" altLang="zh-CN" dirty="0">
                  <a:solidFill>
                    <a:srgbClr val="FF0000"/>
                  </a:solidFill>
                </a:endParaRPr>
              </a:p>
              <a:p>
                <a:pPr lvl="1"/>
                <a:r>
                  <a:rPr lang="en-US" altLang="zh-CN" dirty="0"/>
                  <a:t>How you parameterize the model also affects the training. </a:t>
                </a:r>
              </a:p>
              <a:p>
                <a:pPr lvl="2"/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altLang="zh-CN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altLang="zh-CN" dirty="0">
                    <a:solidFill>
                      <a:srgbClr val="C00000"/>
                    </a:solidFill>
                  </a:rPr>
                  <a:t> perspective takes the G-D structure into account</a:t>
                </a:r>
                <a:r>
                  <a:rPr lang="en-US" altLang="zh-CN" dirty="0"/>
                  <a:t>.</a:t>
                </a:r>
              </a:p>
              <a:p>
                <a:pPr lvl="2"/>
                <a:endParaRPr lang="en-US" altLang="zh-CN" dirty="0"/>
              </a:p>
              <a:p>
                <a:pPr lvl="1"/>
                <a:r>
                  <a:rPr lang="en-US" altLang="zh-CN" dirty="0">
                    <a:solidFill>
                      <a:schemeClr val="bg2"/>
                    </a:solidFill>
                  </a:rPr>
                  <a:t>Sample based</a:t>
                </a:r>
              </a:p>
              <a:p>
                <a:pPr lvl="2"/>
                <a:r>
                  <a:rPr lang="en-US" altLang="zh-CN" dirty="0">
                    <a:solidFill>
                      <a:schemeClr val="bg2"/>
                    </a:solidFill>
                  </a:rPr>
                  <a:t>GANs is an implicit generative model. </a:t>
                </a:r>
              </a:p>
              <a:p>
                <a:pPr lvl="3"/>
                <a:r>
                  <a:rPr lang="en-US" altLang="zh-CN" dirty="0">
                    <a:solidFill>
                      <a:schemeClr val="bg2"/>
                    </a:solidFill>
                  </a:rPr>
                  <a:t>Sample based representation. </a:t>
                </a:r>
              </a:p>
              <a:p>
                <a:pPr lvl="3"/>
                <a:r>
                  <a:rPr lang="en-US" altLang="zh-CN" b="1" dirty="0">
                    <a:solidFill>
                      <a:schemeClr val="bg2"/>
                    </a:solidFill>
                  </a:rPr>
                  <a:t>Sample based optimization. </a:t>
                </a:r>
              </a:p>
              <a:p>
                <a:pPr lvl="2"/>
                <a:r>
                  <a:rPr lang="en-US" altLang="zh-CN" dirty="0">
                    <a:solidFill>
                      <a:schemeClr val="bg2"/>
                    </a:solidFill>
                  </a:rPr>
                  <a:t>JS in overlapping cases is optimizable, if the density is directly adjustable.</a:t>
                </a:r>
              </a:p>
            </p:txBody>
          </p:sp>
        </mc:Choice>
        <mc:Fallback xmlns="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A3DA1661-16C6-49B6-B7BF-C2A3ABFBE5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801" t="-1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>
            <a:extLst>
              <a:ext uri="{FF2B5EF4-FFF2-40B4-BE49-F238E27FC236}">
                <a16:creationId xmlns:a16="http://schemas.microsoft.com/office/drawing/2014/main" id="{577DA0ED-88AB-40EC-AC2D-0BA828434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The Essence of Convergence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430516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C9F162F6-A1F7-4239-AD48-A7215083184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CN" dirty="0"/>
              <a:t>General formulation: </a:t>
            </a:r>
          </a:p>
          <a:p>
            <a:endParaRPr lang="en-US" altLang="zh-CN" dirty="0"/>
          </a:p>
          <a:p>
            <a:endParaRPr lang="en-US" altLang="zh-CN" b="1" dirty="0"/>
          </a:p>
          <a:p>
            <a:r>
              <a:rPr lang="en-US" altLang="zh-CN" dirty="0"/>
              <a:t>As long as, it satisfies: </a:t>
            </a:r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r>
              <a:rPr lang="en-US" altLang="zh-CN" dirty="0">
                <a:solidFill>
                  <a:srgbClr val="C00000"/>
                </a:solidFill>
              </a:rPr>
              <a:t>Any increasing function with no decreasing derivative derives a LGAN. 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65569D51-5510-405E-ABE5-5D7FDD47E7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Lipschitz GANs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ED26EC4F-9401-4BB3-87CE-0D6A19CE559D}"/>
                  </a:ext>
                </a:extLst>
              </p:cNvPr>
              <p:cNvSpPr txBox="1"/>
              <p:nvPr/>
            </p:nvSpPr>
            <p:spPr>
              <a:xfrm>
                <a:off x="1205286" y="2469589"/>
                <a:ext cx="6028559" cy="35631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l-GR" sz="20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altLang="zh-CN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altLang="zh-CN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altLang="zh-CN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CN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sub>
                      </m:sSub>
                      <m:r>
                        <a:rPr lang="en-US" altLang="zh-CN" sz="20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∅</m:t>
                      </m:r>
                      <m:d>
                        <m:dPr>
                          <m:ctrlPr>
                            <a:rPr lang="en-US" altLang="zh-CN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CN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r>
                                <a:rPr lang="en-US" altLang="zh-CN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altLang="zh-CN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</m:d>
                      <m:r>
                        <a:rPr lang="en-US" altLang="zh-CN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l-GR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altLang="zh-CN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altLang="zh-CN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CN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sub>
                      </m:sSub>
                      <m:r>
                        <a:rPr lang="zh-CN" altLang="en-US" sz="20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en-US" altLang="zh-CN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CN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CN" altLang="en-US" sz="2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zh-CN" altLang="en-US" sz="2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altLang="zh-CN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zh-CN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CN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CN" altLang="en-US" sz="2000" dirty="0">
                  <a:latin typeface="+mn-ea"/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ED26EC4F-9401-4BB3-87CE-0D6A19CE55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5286" y="2469589"/>
                <a:ext cx="6028559" cy="356316"/>
              </a:xfrm>
              <a:prstGeom prst="rect">
                <a:avLst/>
              </a:prstGeom>
              <a:blipFill>
                <a:blip r:embed="rId2"/>
                <a:stretch>
                  <a:fillRect b="-220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09A799EF-FB11-4BD9-BECB-327709E65D31}"/>
                  </a:ext>
                </a:extLst>
              </p:cNvPr>
              <p:cNvSpPr txBox="1"/>
              <p:nvPr/>
            </p:nvSpPr>
            <p:spPr>
              <a:xfrm>
                <a:off x="1205286" y="3908891"/>
                <a:ext cx="2418867" cy="1025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p>
                                <m:sSup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  <m:t>∅</m:t>
                                  </m:r>
                                </m:e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&gt;0,</m:t>
                              </m:r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∅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≥0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i="1" smtClean="0">
                                      <a:latin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&lt;0,</m:t>
                              </m:r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≥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∃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∅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=0.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dirty="0">
                  <a:latin typeface="+mn-ea"/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09A799EF-FB11-4BD9-BECB-327709E65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5286" y="3908891"/>
                <a:ext cx="2418867" cy="1025665"/>
              </a:xfrm>
              <a:prstGeom prst="rect">
                <a:avLst/>
              </a:prstGeom>
              <a:blipFill>
                <a:blip r:embed="rId3"/>
                <a:stretch>
                  <a:fillRect b="-5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矩形 6">
            <a:extLst>
              <a:ext uri="{FF2B5EF4-FFF2-40B4-BE49-F238E27FC236}">
                <a16:creationId xmlns:a16="http://schemas.microsoft.com/office/drawing/2014/main" id="{FEE49B0A-DE32-4881-88F9-0EC855FED922}"/>
              </a:ext>
            </a:extLst>
          </p:cNvPr>
          <p:cNvSpPr/>
          <p:nvPr/>
        </p:nvSpPr>
        <p:spPr>
          <a:xfrm>
            <a:off x="3826208" y="4098802"/>
            <a:ext cx="179087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dirty="0">
                <a:latin typeface="+mn-ea"/>
              </a:rPr>
              <a:t>or simplified as:</a:t>
            </a:r>
          </a:p>
          <a:p>
            <a:pPr algn="ctr"/>
            <a:r>
              <a:rPr lang="en-US" altLang="zh-CN" sz="1400" dirty="0">
                <a:latin typeface="+mn-ea"/>
              </a:rPr>
              <a:t>(more restrictive)</a:t>
            </a:r>
            <a:endParaRPr lang="zh-CN" altLang="en-US" sz="1400" dirty="0">
              <a:latin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7679F850-1159-4EC5-B439-308F2CF2C886}"/>
                  </a:ext>
                </a:extLst>
              </p:cNvPr>
              <p:cNvSpPr txBox="1"/>
              <p:nvPr/>
            </p:nvSpPr>
            <p:spPr>
              <a:xfrm>
                <a:off x="5838189" y="4065023"/>
                <a:ext cx="2372765" cy="61786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∅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&gt;0,</m:t>
                              </m:r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∅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≥0,</m:t>
                              </m:r>
                            </m:e>
                            <m:e>
                              <m:r>
                                <a:rPr lang="zh-CN" altLang="en-US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  <m:d>
                                <m:dPr>
                                  <m:ctrlPr>
                                    <a:rPr lang="en-US" altLang="zh-CN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altLang="zh-CN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=∅</m:t>
                              </m:r>
                              <m:d>
                                <m:dPr>
                                  <m:ctrlPr>
                                    <a:rPr lang="en-US" altLang="zh-CN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dirty="0">
                  <a:latin typeface="+mn-ea"/>
                </a:endParaRPr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7679F850-1159-4EC5-B439-308F2CF2C8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8189" y="4065023"/>
                <a:ext cx="2372765" cy="617861"/>
              </a:xfrm>
              <a:prstGeom prst="rect">
                <a:avLst/>
              </a:prstGeom>
              <a:blipFill>
                <a:blip r:embed="rId4"/>
                <a:stretch>
                  <a:fillRect b="-9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对话气泡: 圆角矩形 5">
                <a:extLst>
                  <a:ext uri="{FF2B5EF4-FFF2-40B4-BE49-F238E27FC236}">
                    <a16:creationId xmlns:a16="http://schemas.microsoft.com/office/drawing/2014/main" id="{0E819B50-2C9F-4F05-B5B9-9605DD3E3F58}"/>
                  </a:ext>
                </a:extLst>
              </p:cNvPr>
              <p:cNvSpPr/>
              <p:nvPr/>
            </p:nvSpPr>
            <p:spPr>
              <a:xfrm>
                <a:off x="5626608" y="1904612"/>
                <a:ext cx="2296716" cy="356316"/>
              </a:xfrm>
              <a:prstGeom prst="wedgeRoundRectCallout">
                <a:avLst>
                  <a:gd name="adj1" fmla="val -19007"/>
                  <a:gd name="adj2" fmla="val 88398"/>
                  <a:gd name="adj3" fmla="val 16667"/>
                </a:avLst>
              </a:prstGeom>
              <a:no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400" dirty="0">
                    <a:solidFill>
                      <a:schemeClr val="tx1"/>
                    </a:solidFill>
                  </a:rPr>
                  <a:t>The Lipschitz constant of </a:t>
                </a:r>
                <a14:m>
                  <m:oMath xmlns:m="http://schemas.openxmlformats.org/officeDocument/2006/math">
                    <m:r>
                      <a:rPr lang="en-US" altLang="zh-CN" sz="1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altLang="zh-CN" sz="1400" dirty="0">
                    <a:solidFill>
                      <a:schemeClr val="tx1"/>
                    </a:solidFill>
                  </a:rPr>
                  <a:t>.</a:t>
                </a:r>
                <a:endParaRPr lang="zh-CN" alt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对话气泡: 圆角矩形 5">
                <a:extLst>
                  <a:ext uri="{FF2B5EF4-FFF2-40B4-BE49-F238E27FC236}">
                    <a16:creationId xmlns:a16="http://schemas.microsoft.com/office/drawing/2014/main" id="{0E819B50-2C9F-4F05-B5B9-9605DD3E3F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6608" y="1904612"/>
                <a:ext cx="2296716" cy="356316"/>
              </a:xfrm>
              <a:prstGeom prst="wedgeRoundRectCallout">
                <a:avLst>
                  <a:gd name="adj1" fmla="val -19007"/>
                  <a:gd name="adj2" fmla="val 88398"/>
                  <a:gd name="adj3" fmla="val 16667"/>
                </a:avLst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bg2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对话气泡: 圆角矩形 8">
            <a:extLst>
              <a:ext uri="{FF2B5EF4-FFF2-40B4-BE49-F238E27FC236}">
                <a16:creationId xmlns:a16="http://schemas.microsoft.com/office/drawing/2014/main" id="{267A859C-9904-4725-9728-09B1D433A15D}"/>
              </a:ext>
            </a:extLst>
          </p:cNvPr>
          <p:cNvSpPr/>
          <p:nvPr/>
        </p:nvSpPr>
        <p:spPr>
          <a:xfrm>
            <a:off x="3624153" y="3068375"/>
            <a:ext cx="3012655" cy="360625"/>
          </a:xfrm>
          <a:prstGeom prst="wedgeRoundRectCallout">
            <a:avLst>
              <a:gd name="adj1" fmla="val -17546"/>
              <a:gd name="adj2" fmla="val -88180"/>
              <a:gd name="adj3" fmla="val 16667"/>
            </a:avLst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</a:rPr>
              <a:t>The generalized formulation of GANs.</a:t>
            </a:r>
            <a:endParaRPr lang="zh-CN" altLang="en-US" sz="14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9643744D-2BE0-4FBD-9B83-5F9E352726DE}"/>
                  </a:ext>
                </a:extLst>
              </p:cNvPr>
              <p:cNvSpPr/>
              <p:nvPr/>
            </p:nvSpPr>
            <p:spPr>
              <a:xfrm>
                <a:off x="7608321" y="2761382"/>
                <a:ext cx="1205266" cy="738664"/>
              </a:xfrm>
              <a:prstGeom prst="rect">
                <a:avLst/>
              </a:prstGeom>
              <a:noFill/>
              <a:ln>
                <a:solidFill>
                  <a:schemeClr val="bg2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sz="1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1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1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altLang="zh-CN" sz="1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140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ℝ</m:t>
                      </m:r>
                    </m:oMath>
                  </m:oMathPara>
                </a14:m>
                <a:endParaRPr lang="en-US" altLang="zh-CN" sz="1400" dirty="0">
                  <a:solidFill>
                    <a:schemeClr val="bg2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∅</m:t>
                      </m:r>
                      <m:d>
                        <m:dPr>
                          <m:ctrlPr>
                            <a:rPr lang="en-US" altLang="zh-CN" sz="1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1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altLang="zh-CN" sz="1400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ℝ</m:t>
                      </m:r>
                      <m:r>
                        <a:rPr lang="en-US" altLang="zh-CN" sz="1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altLang="zh-CN" sz="1400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ℝ</m:t>
                      </m:r>
                    </m:oMath>
                  </m:oMathPara>
                </a14:m>
                <a:endParaRPr lang="en-US" altLang="zh-CN" sz="1400" dirty="0">
                  <a:solidFill>
                    <a:schemeClr val="bg2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1400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en-US" altLang="zh-CN" sz="1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1400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altLang="zh-CN" sz="1400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ℝ</m:t>
                      </m:r>
                      <m:r>
                        <a:rPr lang="en-US" altLang="zh-CN" sz="1400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altLang="zh-CN" sz="1400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ℝ</m:t>
                      </m:r>
                    </m:oMath>
                  </m:oMathPara>
                </a14:m>
                <a:endParaRPr lang="zh-CN" altLang="en-US" sz="140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9643744D-2BE0-4FBD-9B83-5F9E352726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8321" y="2761382"/>
                <a:ext cx="1205266" cy="73866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bg2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300050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56510E8C-888A-4C64-B59B-FC042C12E6F3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Theoretical Properties:</a:t>
                </a:r>
              </a:p>
              <a:p>
                <a:pPr lvl="1"/>
                <a:endParaRPr lang="en-US" altLang="zh-CN" b="1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in LGANs </a:t>
                </a:r>
                <a:r>
                  <a:rPr lang="en-US" altLang="zh-CN" dirty="0">
                    <a:solidFill>
                      <a:srgbClr val="C00000"/>
                    </a:solidFill>
                  </a:rPr>
                  <a:t>exists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, and it is </a:t>
                </a:r>
                <a:r>
                  <a:rPr lang="en-US" altLang="zh-CN" dirty="0">
                    <a:solidFill>
                      <a:srgbClr val="C00000"/>
                    </a:solidFill>
                  </a:rPr>
                  <a:t>unique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 if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∅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or </a:t>
                </a:r>
                <a14:m>
                  <m:oMath xmlns:m="http://schemas.openxmlformats.org/officeDocument/2006/math">
                    <m:r>
                      <a:rPr lang="zh-CN" alt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is strictly convex.</a:t>
                </a:r>
              </a:p>
              <a:p>
                <a:pPr lvl="1"/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sSup>
                      <m:sSupPr>
                        <m:ctrlP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in LGANs points directly </a:t>
                </a:r>
                <a:r>
                  <a:rPr lang="en-US" altLang="zh-CN" dirty="0">
                    <a:solidFill>
                      <a:srgbClr val="C00000"/>
                    </a:solidFill>
                  </a:rPr>
                  <a:t>towards real samples</a:t>
                </a:r>
                <a:r>
                  <a:rPr lang="en-US" altLang="zh-CN" dirty="0"/>
                  <a:t>. </a:t>
                </a:r>
                <a:r>
                  <a:rPr lang="en-US" altLang="zh-CN" dirty="0">
                    <a:solidFill>
                      <a:schemeClr val="bg2"/>
                    </a:solidFill>
                  </a:rPr>
                  <a:t>(Euclidean distance)</a:t>
                </a:r>
              </a:p>
              <a:p>
                <a:pPr lvl="1"/>
                <a:endParaRPr lang="en-US" altLang="zh-CN" dirty="0"/>
              </a:p>
              <a:p>
                <a:pPr lvl="1"/>
                <a:r>
                  <a:rPr lang="en-US" altLang="zh-CN" dirty="0">
                    <a:solidFill>
                      <a:srgbClr val="C00000"/>
                    </a:solidFill>
                  </a:rPr>
                  <a:t>Unique Nash equilibrium </a:t>
                </a:r>
                <a:r>
                  <a:rPr lang="en-US" altLang="zh-CN" dirty="0"/>
                  <a:t>between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altLang="zh-CN" dirty="0"/>
                  <a:t> and G.  </a:t>
                </a:r>
                <a:r>
                  <a:rPr lang="en-US" altLang="zh-CN" dirty="0">
                    <a:solidFill>
                      <a:schemeClr val="bg2"/>
                    </a:solidFill>
                  </a:rPr>
                  <a:t>(where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dirty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 dirty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sz="1600" i="1" dirty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  <m:r>
                      <a:rPr lang="en-US" altLang="zh-CN" sz="1600" i="1" dirty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1600" i="1" dirty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 dirty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sz="1600" i="1" dirty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altLang="zh-CN" sz="1600" dirty="0">
                    <a:solidFill>
                      <a:schemeClr val="bg2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US" altLang="zh-CN" sz="1600" i="1" dirty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d>
                      <m:dPr>
                        <m:ctrlPr>
                          <a:rPr lang="en-US" altLang="zh-CN" sz="1600" i="1" dirty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1600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600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p>
                            <m:r>
                              <a:rPr lang="en-US" altLang="zh-CN" sz="1600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US" altLang="zh-CN" sz="1600" i="1" dirty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zh-CN" sz="1600" dirty="0">
                    <a:solidFill>
                      <a:schemeClr val="bg2"/>
                    </a:solidFill>
                  </a:rPr>
                  <a:t>)</a:t>
                </a:r>
              </a:p>
              <a:p>
                <a:pPr marL="457200" lvl="1" indent="0">
                  <a:buNone/>
                </a:pPr>
                <a:endParaRPr lang="zh-CN" altLang="en-US" dirty="0"/>
              </a:p>
            </p:txBody>
          </p:sp>
        </mc:Choice>
        <mc:Fallback xmlns="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56510E8C-888A-4C64-B59B-FC042C12E6F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801" t="-1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>
            <a:extLst>
              <a:ext uri="{FF2B5EF4-FFF2-40B4-BE49-F238E27FC236}">
                <a16:creationId xmlns:a16="http://schemas.microsoft.com/office/drawing/2014/main" id="{109C93C9-A336-4601-9BDB-39A87E7D2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Lipschitz GANs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649365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D739F519-10D2-42E2-9DC0-22D1F6A52E96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dirty="0"/>
                  <a:t>Considering the case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altLang="zh-CN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</m:oMath>
                </a14:m>
                <a:r>
                  <a:rPr lang="en-US" altLang="zh-CN" dirty="0"/>
                  <a:t> are single points. </a:t>
                </a:r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altLang="zh-CN" dirty="0"/>
                  <a:t> forms straight lines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altLang="zh-CN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</m:oMath>
                </a14:m>
                <a:r>
                  <a:rPr lang="en-US" altLang="zh-CN" dirty="0"/>
                  <a:t>. </a:t>
                </a:r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D739F519-10D2-42E2-9DC0-22D1F6A52E9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80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>
            <a:extLst>
              <a:ext uri="{FF2B5EF4-FFF2-40B4-BE49-F238E27FC236}">
                <a16:creationId xmlns:a16="http://schemas.microsoft.com/office/drawing/2014/main" id="{05BC551D-E81D-4323-B9D6-CCAC4DF53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Illustration</a:t>
            </a:r>
            <a:endParaRPr lang="zh-CN" altLang="en-US" dirty="0"/>
          </a:p>
        </p:txBody>
      </p:sp>
      <p:sp>
        <p:nvSpPr>
          <p:cNvPr id="30" name="任意多边形: 形状 29">
            <a:extLst>
              <a:ext uri="{FF2B5EF4-FFF2-40B4-BE49-F238E27FC236}">
                <a16:creationId xmlns:a16="http://schemas.microsoft.com/office/drawing/2014/main" id="{6D76FF8F-F163-4035-BA4F-29FE94FC05E2}"/>
              </a:ext>
            </a:extLst>
          </p:cNvPr>
          <p:cNvSpPr/>
          <p:nvPr/>
        </p:nvSpPr>
        <p:spPr>
          <a:xfrm>
            <a:off x="1719743" y="4303552"/>
            <a:ext cx="1375795" cy="780176"/>
          </a:xfrm>
          <a:custGeom>
            <a:avLst/>
            <a:gdLst>
              <a:gd name="connsiteX0" fmla="*/ 1375795 w 1375795"/>
              <a:gd name="connsiteY0" fmla="*/ 0 h 780176"/>
              <a:gd name="connsiteX1" fmla="*/ 1166070 w 1375795"/>
              <a:gd name="connsiteY1" fmla="*/ 444617 h 780176"/>
              <a:gd name="connsiteX2" fmla="*/ 637563 w 1375795"/>
              <a:gd name="connsiteY2" fmla="*/ 352338 h 780176"/>
              <a:gd name="connsiteX3" fmla="*/ 0 w 1375795"/>
              <a:gd name="connsiteY3" fmla="*/ 780176 h 780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75795" h="780176">
                <a:moveTo>
                  <a:pt x="1375795" y="0"/>
                </a:moveTo>
                <a:cubicBezTo>
                  <a:pt x="1332452" y="192947"/>
                  <a:pt x="1289109" y="385894"/>
                  <a:pt x="1166070" y="444617"/>
                </a:cubicBezTo>
                <a:cubicBezTo>
                  <a:pt x="1043031" y="503340"/>
                  <a:pt x="831908" y="296411"/>
                  <a:pt x="637563" y="352338"/>
                </a:cubicBezTo>
                <a:cubicBezTo>
                  <a:pt x="443218" y="408265"/>
                  <a:pt x="219512" y="671119"/>
                  <a:pt x="0" y="780176"/>
                </a:cubicBezTo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1B519545-44C5-4CAD-9C30-ABD6F9B678DF}"/>
              </a:ext>
            </a:extLst>
          </p:cNvPr>
          <p:cNvGrpSpPr/>
          <p:nvPr/>
        </p:nvGrpSpPr>
        <p:grpSpPr>
          <a:xfrm>
            <a:off x="1719743" y="2570165"/>
            <a:ext cx="5177039" cy="2832345"/>
            <a:chOff x="1803633" y="2419163"/>
            <a:chExt cx="5177039" cy="2832345"/>
          </a:xfrm>
        </p:grpSpPr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A8AFBABD-FF66-42C6-9691-E896C03291F7}"/>
                </a:ext>
              </a:extLst>
            </p:cNvPr>
            <p:cNvGrpSpPr/>
            <p:nvPr/>
          </p:nvGrpSpPr>
          <p:grpSpPr>
            <a:xfrm>
              <a:off x="1803633" y="2419163"/>
              <a:ext cx="3574739" cy="2832345"/>
              <a:chOff x="2004969" y="2318495"/>
              <a:chExt cx="3574739" cy="2832345"/>
            </a:xfrm>
          </p:grpSpPr>
          <p:cxnSp>
            <p:nvCxnSpPr>
              <p:cNvPr id="6" name="直接箭头连接符 5">
                <a:extLst>
                  <a:ext uri="{FF2B5EF4-FFF2-40B4-BE49-F238E27FC236}">
                    <a16:creationId xmlns:a16="http://schemas.microsoft.com/office/drawing/2014/main" id="{3908ABBC-7541-452E-830D-519D62A8FCA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04969" y="4647501"/>
                <a:ext cx="3531765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直接箭头连接符 6">
                <a:extLst>
                  <a:ext uri="{FF2B5EF4-FFF2-40B4-BE49-F238E27FC236}">
                    <a16:creationId xmlns:a16="http://schemas.microsoft.com/office/drawing/2014/main" id="{9F3D5D83-6421-43EA-8EF0-428CB983E6B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33475" y="2399252"/>
                <a:ext cx="0" cy="275158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文本框 15">
                    <a:extLst>
                      <a:ext uri="{FF2B5EF4-FFF2-40B4-BE49-F238E27FC236}">
                        <a16:creationId xmlns:a16="http://schemas.microsoft.com/office/drawing/2014/main" id="{F7D19DB2-DF0C-48C6-ACA1-E96C0AAD47EF}"/>
                      </a:ext>
                    </a:extLst>
                  </p:cNvPr>
                  <p:cNvSpPr txBox="1"/>
                  <p:nvPr/>
                </p:nvSpPr>
                <p:spPr>
                  <a:xfrm>
                    <a:off x="5386770" y="4647501"/>
                    <a:ext cx="192938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zh-CN" altLang="en-US" sz="1600" dirty="0"/>
                  </a:p>
                </p:txBody>
              </p:sp>
            </mc:Choice>
            <mc:Fallback xmlns="">
              <p:sp>
                <p:nvSpPr>
                  <p:cNvPr id="16" name="文本框 15">
                    <a:extLst>
                      <a:ext uri="{FF2B5EF4-FFF2-40B4-BE49-F238E27FC236}">
                        <a16:creationId xmlns:a16="http://schemas.microsoft.com/office/drawing/2014/main" id="{F7D19DB2-DF0C-48C6-ACA1-E96C0AAD47E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86770" y="4647501"/>
                    <a:ext cx="192938" cy="276999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15625" r="-9375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文本框 16">
                    <a:extLst>
                      <a:ext uri="{FF2B5EF4-FFF2-40B4-BE49-F238E27FC236}">
                        <a16:creationId xmlns:a16="http://schemas.microsoft.com/office/drawing/2014/main" id="{F02C2637-B440-4F92-ADF8-E3047B140FB9}"/>
                      </a:ext>
                    </a:extLst>
                  </p:cNvPr>
                  <p:cNvSpPr txBox="1"/>
                  <p:nvPr/>
                </p:nvSpPr>
                <p:spPr>
                  <a:xfrm>
                    <a:off x="2619424" y="2318495"/>
                    <a:ext cx="546688" cy="246221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zh-CN" altLang="en-US" sz="1600" dirty="0"/>
                  </a:p>
                </p:txBody>
              </p:sp>
            </mc:Choice>
            <mc:Fallback xmlns="">
              <p:sp>
                <p:nvSpPr>
                  <p:cNvPr id="17" name="文本框 16">
                    <a:extLst>
                      <a:ext uri="{FF2B5EF4-FFF2-40B4-BE49-F238E27FC236}">
                        <a16:creationId xmlns:a16="http://schemas.microsoft.com/office/drawing/2014/main" id="{F02C2637-B440-4F92-ADF8-E3047B140FB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619424" y="2318495"/>
                    <a:ext cx="546688" cy="246221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12222" r="-11111" b="-32500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8" name="椭圆 17">
                <a:extLst>
                  <a:ext uri="{FF2B5EF4-FFF2-40B4-BE49-F238E27FC236}">
                    <a16:creationId xmlns:a16="http://schemas.microsoft.com/office/drawing/2014/main" id="{C9DA0283-6535-4726-A5D8-AC568A706135}"/>
                  </a:ext>
                </a:extLst>
              </p:cNvPr>
              <p:cNvSpPr/>
              <p:nvPr/>
            </p:nvSpPr>
            <p:spPr>
              <a:xfrm>
                <a:off x="3254928" y="4194495"/>
                <a:ext cx="45719" cy="45719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" name="椭圆 18">
                <a:extLst>
                  <a:ext uri="{FF2B5EF4-FFF2-40B4-BE49-F238E27FC236}">
                    <a16:creationId xmlns:a16="http://schemas.microsoft.com/office/drawing/2014/main" id="{9B863AEF-9539-4249-AC62-E1CF8A18344C}"/>
                  </a:ext>
                </a:extLst>
              </p:cNvPr>
              <p:cNvSpPr/>
              <p:nvPr/>
            </p:nvSpPr>
            <p:spPr>
              <a:xfrm>
                <a:off x="4489507" y="3537530"/>
                <a:ext cx="45719" cy="45719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文本框 19">
                    <a:extLst>
                      <a:ext uri="{FF2B5EF4-FFF2-40B4-BE49-F238E27FC236}">
                        <a16:creationId xmlns:a16="http://schemas.microsoft.com/office/drawing/2014/main" id="{861D888B-CF16-4BE1-A33B-483E96E4C536}"/>
                      </a:ext>
                    </a:extLst>
                  </p:cNvPr>
                  <p:cNvSpPr txBox="1"/>
                  <p:nvPr/>
                </p:nvSpPr>
                <p:spPr>
                  <a:xfrm>
                    <a:off x="4680107" y="3413056"/>
                    <a:ext cx="264751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20" name="文本框 19">
                    <a:extLst>
                      <a:ext uri="{FF2B5EF4-FFF2-40B4-BE49-F238E27FC236}">
                        <a16:creationId xmlns:a16="http://schemas.microsoft.com/office/drawing/2014/main" id="{861D888B-CF16-4BE1-A33B-483E96E4C53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680107" y="3413056"/>
                    <a:ext cx="264751" cy="276999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20930" r="-2326" b="-10870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文本框 20">
                    <a:extLst>
                      <a:ext uri="{FF2B5EF4-FFF2-40B4-BE49-F238E27FC236}">
                        <a16:creationId xmlns:a16="http://schemas.microsoft.com/office/drawing/2014/main" id="{AFBFC844-CCBB-4645-BD4D-5580BFF2B88C}"/>
                      </a:ext>
                    </a:extLst>
                  </p:cNvPr>
                  <p:cNvSpPr txBox="1"/>
                  <p:nvPr/>
                </p:nvSpPr>
                <p:spPr>
                  <a:xfrm>
                    <a:off x="2892832" y="4210949"/>
                    <a:ext cx="273280" cy="29956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21" name="文本框 20">
                    <a:extLst>
                      <a:ext uri="{FF2B5EF4-FFF2-40B4-BE49-F238E27FC236}">
                        <a16:creationId xmlns:a16="http://schemas.microsoft.com/office/drawing/2014/main" id="{AFBFC844-CCBB-4645-BD4D-5580BFF2B88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892832" y="4210949"/>
                    <a:ext cx="273280" cy="299569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20000" r="-6667" b="-24490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3" name="直接连接符 22">
                <a:extLst>
                  <a:ext uri="{FF2B5EF4-FFF2-40B4-BE49-F238E27FC236}">
                    <a16:creationId xmlns:a16="http://schemas.microsoft.com/office/drawing/2014/main" id="{CF26AE48-FA33-4A1C-9C6B-EDF8DAB29AF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294932" y="3570839"/>
                <a:ext cx="1195555" cy="634395"/>
              </a:xfrm>
              <a:prstGeom prst="line">
                <a:avLst/>
              </a:prstGeom>
              <a:ln w="3175"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47616DF2-E1E5-4921-B4A5-C203DCC61BB3}"/>
                </a:ext>
              </a:extLst>
            </p:cNvPr>
            <p:cNvSpPr txBox="1"/>
            <p:nvPr/>
          </p:nvSpPr>
          <p:spPr>
            <a:xfrm>
              <a:off x="2504767" y="3002303"/>
              <a:ext cx="44759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CN" sz="1400" dirty="0">
                  <a:solidFill>
                    <a:schemeClr val="bg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The line in between is well defined, while others are not.</a:t>
              </a:r>
              <a:endParaRPr lang="zh-CN" altLang="en-US" sz="1400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347279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39E64AC7-11DE-475B-BD28-93CA67759C2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CN" dirty="0"/>
              <a:t>Practical behaviors of gradient uninformativeness: (noise)</a:t>
            </a:r>
          </a:p>
          <a:p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4024A046-176A-428A-AD7D-ECA16C740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Experiments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5EAD2FD-364A-4A13-A932-0C568BD481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631" y="2956903"/>
            <a:ext cx="7637417" cy="2215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6193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C512163-C0FD-47A1-B1F8-CDADB439156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Education:</a:t>
            </a:r>
          </a:p>
          <a:p>
            <a:pPr lvl="1"/>
            <a:r>
              <a:rPr lang="en-US" altLang="zh-CN" dirty="0"/>
              <a:t>Ph.D. candidate in Computer Science, Shanghai Jiao Tong University. </a:t>
            </a:r>
          </a:p>
          <a:p>
            <a:pPr lvl="1"/>
            <a:r>
              <a:rPr lang="en-US" altLang="zh-CN" dirty="0"/>
              <a:t>Bachelor’s degree obtained from ACM class, Shanghai Jiao Tong University. </a:t>
            </a:r>
          </a:p>
          <a:p>
            <a:pPr lvl="1"/>
            <a:endParaRPr lang="en-US" altLang="zh-CN" dirty="0"/>
          </a:p>
          <a:p>
            <a:r>
              <a:rPr lang="en-US" altLang="zh-CN" dirty="0"/>
              <a:t>Research Interest:</a:t>
            </a:r>
          </a:p>
          <a:p>
            <a:pPr lvl="1"/>
            <a:r>
              <a:rPr lang="en-US" altLang="zh-CN" dirty="0"/>
              <a:t>Currently mainly focus on GANs. </a:t>
            </a:r>
            <a:r>
              <a:rPr lang="en-US" altLang="zh-CN" dirty="0">
                <a:solidFill>
                  <a:schemeClr val="bg2"/>
                </a:solidFill>
              </a:rPr>
              <a:t>(2017 ~ now) </a:t>
            </a:r>
          </a:p>
          <a:p>
            <a:pPr lvl="2"/>
            <a:r>
              <a:rPr lang="en-US" altLang="zh-CN" dirty="0">
                <a:solidFill>
                  <a:schemeClr val="bg2"/>
                </a:solidFill>
              </a:rPr>
              <a:t>Also work on related problems, including optimization, optimal transport, etc. </a:t>
            </a:r>
          </a:p>
          <a:p>
            <a:pPr lvl="1"/>
            <a:r>
              <a:rPr lang="en-US" altLang="zh-CN" dirty="0"/>
              <a:t>Used to work on Computer Graphics. </a:t>
            </a:r>
            <a:r>
              <a:rPr lang="en-US" altLang="zh-CN" dirty="0">
                <a:solidFill>
                  <a:schemeClr val="bg2"/>
                </a:solidFill>
              </a:rPr>
              <a:t>(2014 ~ 2016) </a:t>
            </a:r>
          </a:p>
          <a:p>
            <a:pPr lvl="2"/>
            <a:r>
              <a:rPr lang="en-US" altLang="zh-CN" dirty="0">
                <a:solidFill>
                  <a:schemeClr val="bg2"/>
                </a:solidFill>
              </a:rPr>
              <a:t>Surface reflectance acquisition, related to sparsity, low-rank, and deblurring. </a:t>
            </a:r>
          </a:p>
          <a:p>
            <a:pPr lvl="1"/>
            <a:r>
              <a:rPr lang="en-US" altLang="zh-CN" dirty="0"/>
              <a:t>Plan to extend and gradually move to Deep Learning Theory. 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720C3515-1BEC-4C97-B919-45BFA58CA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About Me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458457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EE7CC92A-BBC9-4A15-AC2B-F0242F2184DB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Verifying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in LGANs points towards real samples: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EE7CC92A-BBC9-4A15-AC2B-F0242F2184D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801" t="-1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>
            <a:extLst>
              <a:ext uri="{FF2B5EF4-FFF2-40B4-BE49-F238E27FC236}">
                <a16:creationId xmlns:a16="http://schemas.microsoft.com/office/drawing/2014/main" id="{A16FBC7A-7693-416A-A927-70909176D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Experiments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CD573C0-2A13-4BDE-AB9E-CE027AFCFF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640" y="2748105"/>
            <a:ext cx="7541171" cy="332479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对话气泡: 圆角矩形 4">
                <a:extLst>
                  <a:ext uri="{FF2B5EF4-FFF2-40B4-BE49-F238E27FC236}">
                    <a16:creationId xmlns:a16="http://schemas.microsoft.com/office/drawing/2014/main" id="{48FD7B23-9FF7-49E4-BF95-AEEA14FF4F27}"/>
                  </a:ext>
                </a:extLst>
              </p:cNvPr>
              <p:cNvSpPr/>
              <p:nvPr/>
            </p:nvSpPr>
            <p:spPr>
              <a:xfrm>
                <a:off x="4224228" y="6275126"/>
                <a:ext cx="1995597" cy="360625"/>
              </a:xfrm>
              <a:prstGeom prst="wedgeRoundRectCallout">
                <a:avLst>
                  <a:gd name="adj1" fmla="val -13901"/>
                  <a:gd name="adj2" fmla="val -167418"/>
                  <a:gd name="adj3" fmla="val 16667"/>
                </a:avLst>
              </a:prstGeom>
              <a:no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400" dirty="0">
                    <a:solidFill>
                      <a:schemeClr val="tx1"/>
                    </a:solidFill>
                  </a:rPr>
                  <a:t>The fake sample </a:t>
                </a:r>
                <a14:m>
                  <m:oMath xmlns:m="http://schemas.openxmlformats.org/officeDocument/2006/math">
                    <m:r>
                      <a:rPr lang="en-US" altLang="zh-CN" sz="1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1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altLang="zh-CN" sz="1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sz="1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sub>
                    </m:sSub>
                  </m:oMath>
                </a14:m>
                <a:r>
                  <a:rPr lang="en-US" altLang="zh-CN" sz="1400" dirty="0">
                    <a:solidFill>
                      <a:schemeClr val="tx1"/>
                    </a:solidFill>
                  </a:rPr>
                  <a:t>.</a:t>
                </a:r>
                <a:endParaRPr lang="zh-CN" alt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对话气泡: 圆角矩形 4">
                <a:extLst>
                  <a:ext uri="{FF2B5EF4-FFF2-40B4-BE49-F238E27FC236}">
                    <a16:creationId xmlns:a16="http://schemas.microsoft.com/office/drawing/2014/main" id="{48FD7B23-9FF7-49E4-BF95-AEEA14FF4F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4228" y="6275126"/>
                <a:ext cx="1995597" cy="360625"/>
              </a:xfrm>
              <a:prstGeom prst="wedgeRoundRectCallout">
                <a:avLst>
                  <a:gd name="adj1" fmla="val -13901"/>
                  <a:gd name="adj2" fmla="val -167418"/>
                  <a:gd name="adj3" fmla="val 16667"/>
                </a:avLst>
              </a:prstGeom>
              <a:blipFill>
                <a:blip r:embed="rId4"/>
                <a:stretch>
                  <a:fillRect b="-2985"/>
                </a:stretch>
              </a:blipFill>
              <a:ln>
                <a:solidFill>
                  <a:schemeClr val="bg2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对话气泡: 圆角矩形 5">
                <a:extLst>
                  <a:ext uri="{FF2B5EF4-FFF2-40B4-BE49-F238E27FC236}">
                    <a16:creationId xmlns:a16="http://schemas.microsoft.com/office/drawing/2014/main" id="{F04DCA18-B35B-455D-AF59-248E9DD3E26A}"/>
                  </a:ext>
                </a:extLst>
              </p:cNvPr>
              <p:cNvSpPr/>
              <p:nvPr/>
            </p:nvSpPr>
            <p:spPr>
              <a:xfrm>
                <a:off x="7034103" y="6275125"/>
                <a:ext cx="1995597" cy="360625"/>
              </a:xfrm>
              <a:prstGeom prst="wedgeRoundRectCallout">
                <a:avLst>
                  <a:gd name="adj1" fmla="val 12351"/>
                  <a:gd name="adj2" fmla="val -170059"/>
                  <a:gd name="adj3" fmla="val 16667"/>
                </a:avLst>
              </a:prstGeom>
              <a:no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400" dirty="0">
                    <a:solidFill>
                      <a:schemeClr val="tx1"/>
                    </a:solidFill>
                  </a:rPr>
                  <a:t>The real sample </a:t>
                </a:r>
                <a14:m>
                  <m:oMath xmlns:m="http://schemas.openxmlformats.org/officeDocument/2006/math">
                    <m:r>
                      <a:rPr lang="en-US" altLang="zh-CN" sz="1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1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altLang="zh-CN" sz="1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sz="1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altLang="zh-CN" sz="1400" dirty="0">
                    <a:solidFill>
                      <a:schemeClr val="tx1"/>
                    </a:solidFill>
                  </a:rPr>
                  <a:t>.</a:t>
                </a:r>
                <a:endParaRPr lang="zh-CN" alt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对话气泡: 圆角矩形 5">
                <a:extLst>
                  <a:ext uri="{FF2B5EF4-FFF2-40B4-BE49-F238E27FC236}">
                    <a16:creationId xmlns:a16="http://schemas.microsoft.com/office/drawing/2014/main" id="{F04DCA18-B35B-455D-AF59-248E9DD3E2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4103" y="6275125"/>
                <a:ext cx="1995597" cy="360625"/>
              </a:xfrm>
              <a:prstGeom prst="wedgeRoundRectCallout">
                <a:avLst>
                  <a:gd name="adj1" fmla="val 12351"/>
                  <a:gd name="adj2" fmla="val -170059"/>
                  <a:gd name="adj3" fmla="val 16667"/>
                </a:avLst>
              </a:prstGeom>
              <a:blipFill>
                <a:blip r:embed="rId5"/>
                <a:stretch>
                  <a:fillRect b="-2941"/>
                </a:stretch>
              </a:blipFill>
              <a:ln>
                <a:solidFill>
                  <a:schemeClr val="bg2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对话气泡: 圆角矩形 6">
                <a:extLst>
                  <a:ext uri="{FF2B5EF4-FFF2-40B4-BE49-F238E27FC236}">
                    <a16:creationId xmlns:a16="http://schemas.microsoft.com/office/drawing/2014/main" id="{F9B1C788-C4AB-490F-B934-37C31D4E1155}"/>
                  </a:ext>
                </a:extLst>
              </p:cNvPr>
              <p:cNvSpPr/>
              <p:nvPr/>
            </p:nvSpPr>
            <p:spPr>
              <a:xfrm>
                <a:off x="4905375" y="2216189"/>
                <a:ext cx="3400425" cy="360625"/>
              </a:xfrm>
              <a:prstGeom prst="wedgeRoundRectCallout">
                <a:avLst>
                  <a:gd name="adj1" fmla="val -39063"/>
                  <a:gd name="adj2" fmla="val 86142"/>
                  <a:gd name="adj3" fmla="val 16667"/>
                </a:avLst>
              </a:prstGeom>
              <a:no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400" dirty="0">
                    <a:solidFill>
                      <a:schemeClr val="tx1"/>
                    </a:solidFill>
                  </a:rPr>
                  <a:t>The gradient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altLang="zh-CN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sSup>
                      <m:sSupPr>
                        <m:ctrlPr>
                          <a:rPr lang="en-US" altLang="zh-CN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altLang="zh-CN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en-US" altLang="zh-CN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CN" sz="1400" dirty="0">
                    <a:solidFill>
                      <a:schemeClr val="tx1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US" altLang="zh-CN" sz="1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1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1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sz="1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altLang="zh-CN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altLang="zh-CN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sSup>
                      <m:sSupPr>
                        <m:ctrlPr>
                          <a:rPr lang="en-US" altLang="zh-CN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altLang="zh-CN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en-US" altLang="zh-CN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CN" sz="1400" dirty="0">
                    <a:solidFill>
                      <a:schemeClr val="tx1"/>
                    </a:solidFill>
                  </a:rPr>
                  <a:t>.</a:t>
                </a:r>
                <a:endParaRPr lang="zh-CN" alt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对话气泡: 圆角矩形 6">
                <a:extLst>
                  <a:ext uri="{FF2B5EF4-FFF2-40B4-BE49-F238E27FC236}">
                    <a16:creationId xmlns:a16="http://schemas.microsoft.com/office/drawing/2014/main" id="{F9B1C788-C4AB-490F-B934-37C31D4E11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5375" y="2216189"/>
                <a:ext cx="3400425" cy="360625"/>
              </a:xfrm>
              <a:prstGeom prst="wedgeRoundRectCallout">
                <a:avLst>
                  <a:gd name="adj1" fmla="val -39063"/>
                  <a:gd name="adj2" fmla="val 86142"/>
                  <a:gd name="adj3" fmla="val 16667"/>
                </a:avLst>
              </a:prstGeom>
              <a:blipFill>
                <a:blip r:embed="rId6"/>
                <a:stretch>
                  <a:fillRect l="-536" r="-357"/>
                </a:stretch>
              </a:blipFill>
              <a:ln>
                <a:solidFill>
                  <a:schemeClr val="bg2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169894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83B16504-3DED-40A1-81DE-7E7E9F3E5CE4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The influence of uniqueness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altLang="zh-CN" dirty="0"/>
                  <a:t>: (stabilized)</a:t>
                </a:r>
              </a:p>
              <a:p>
                <a:pPr marL="0" indent="0">
                  <a:buNone/>
                </a:pPr>
                <a:endParaRPr lang="zh-CN" altLang="en-US" dirty="0"/>
              </a:p>
            </p:txBody>
          </p:sp>
        </mc:Choice>
        <mc:Fallback xmlns="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83B16504-3DED-40A1-81DE-7E7E9F3E5CE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801" t="-1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>
            <a:extLst>
              <a:ext uri="{FF2B5EF4-FFF2-40B4-BE49-F238E27FC236}">
                <a16:creationId xmlns:a16="http://schemas.microsoft.com/office/drawing/2014/main" id="{C78E0253-4043-45A4-A7B3-094C8FD4F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Experiments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FF66E95-1FF1-46A7-9567-82C7003863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588" y="2518910"/>
            <a:ext cx="7755038" cy="3255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9813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513968B4-BD0D-4E13-B032-9D42C369C3C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CN"/>
              <a:t>Benchmark the LGANs family: (consistently outperform WGAN)</a:t>
            </a:r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B6DE8156-DD25-462F-8E54-8DDD3F6EE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Experiments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9BAE33B-D5AE-4E09-85B2-339AF92388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948" y="2619003"/>
            <a:ext cx="7714318" cy="3054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0098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513968B4-BD0D-4E13-B032-9D42C369C3C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CN" dirty="0"/>
              <a:t>Benchmark the LGANs family: (consistently outperform WGAN)</a:t>
            </a:r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B6DE8156-DD25-462F-8E54-8DDD3F6EE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Experiments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3E96E51-0CFA-4A2D-8C27-0E9144FD60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149" y="2686136"/>
            <a:ext cx="7639738" cy="2817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9940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D49E0CA8-F137-4F30-AFC4-7876B31FCE4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Objective level cause: </a:t>
            </a:r>
            <a:r>
              <a:rPr lang="en-US" altLang="zh-CN" dirty="0">
                <a:solidFill>
                  <a:schemeClr val="bg2"/>
                </a:solidFill>
              </a:rPr>
              <a:t>(main)</a:t>
            </a:r>
          </a:p>
          <a:p>
            <a:pPr lvl="1"/>
            <a:r>
              <a:rPr lang="en-US" altLang="zh-CN" dirty="0"/>
              <a:t>Unrestricted GANs </a:t>
            </a:r>
            <a:r>
              <a:rPr lang="en-US" altLang="zh-CN" sz="1600" dirty="0">
                <a:solidFill>
                  <a:schemeClr val="bg2"/>
                </a:solidFill>
              </a:rPr>
              <a:t>(including vanilla GAN)</a:t>
            </a:r>
          </a:p>
          <a:p>
            <a:pPr lvl="2"/>
            <a:r>
              <a:rPr lang="en-US" altLang="zh-CN" dirty="0"/>
              <a:t>Existence of gathering / clustering effect. </a:t>
            </a:r>
            <a:r>
              <a:rPr lang="en-US" altLang="zh-CN" dirty="0">
                <a:solidFill>
                  <a:schemeClr val="bg2"/>
                </a:solidFill>
              </a:rPr>
              <a:t>(local greedy)</a:t>
            </a:r>
          </a:p>
          <a:p>
            <a:pPr lvl="2"/>
            <a:r>
              <a:rPr lang="en-US" altLang="zh-CN" dirty="0"/>
              <a:t>Missing of force to separate clustered samples.</a:t>
            </a:r>
          </a:p>
          <a:p>
            <a:pPr lvl="2"/>
            <a:r>
              <a:rPr lang="en-US" altLang="zh-CN" dirty="0"/>
              <a:t>Existence of local optimum.</a:t>
            </a:r>
          </a:p>
          <a:p>
            <a:pPr lvl="1"/>
            <a:r>
              <a:rPr lang="en-US" altLang="zh-CN" dirty="0"/>
              <a:t>WGAN / LGANs</a:t>
            </a:r>
          </a:p>
          <a:p>
            <a:pPr lvl="2"/>
            <a:r>
              <a:rPr lang="en-US" altLang="zh-CN" dirty="0"/>
              <a:t>No objective level local optimum.</a:t>
            </a:r>
          </a:p>
          <a:p>
            <a:pPr lvl="2"/>
            <a:r>
              <a:rPr lang="en-US" altLang="zh-CN" dirty="0"/>
              <a:t>Existence of force to separate clustered samples. </a:t>
            </a:r>
            <a:r>
              <a:rPr lang="en-US" altLang="zh-CN" sz="1400" dirty="0">
                <a:solidFill>
                  <a:schemeClr val="bg2"/>
                </a:solidFill>
              </a:rPr>
              <a:t>(if not clustered to a single point)</a:t>
            </a:r>
            <a:endParaRPr lang="en-US" altLang="zh-CN" dirty="0">
              <a:solidFill>
                <a:schemeClr val="bg2"/>
              </a:solidFill>
            </a:endParaRPr>
          </a:p>
          <a:p>
            <a:r>
              <a:rPr lang="en-US" altLang="zh-CN" dirty="0"/>
              <a:t>Neural network level cause: </a:t>
            </a:r>
            <a:r>
              <a:rPr lang="en-US" altLang="zh-CN" dirty="0">
                <a:solidFill>
                  <a:schemeClr val="bg2"/>
                </a:solidFill>
              </a:rPr>
              <a:t>(minor)</a:t>
            </a:r>
          </a:p>
          <a:p>
            <a:pPr lvl="1"/>
            <a:r>
              <a:rPr lang="en-US" altLang="zh-CN" dirty="0"/>
              <a:t>Network degeneration. </a:t>
            </a:r>
            <a:r>
              <a:rPr lang="en-US" altLang="zh-CN" sz="1600" dirty="0">
                <a:solidFill>
                  <a:schemeClr val="bg2"/>
                </a:solidFill>
              </a:rPr>
              <a:t>(related to training failure)</a:t>
            </a:r>
          </a:p>
          <a:p>
            <a:pPr lvl="1"/>
            <a:r>
              <a:rPr lang="en-US" altLang="zh-CN" dirty="0"/>
              <a:t>Limited capacity / expressiveness issue. </a:t>
            </a:r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2E1FF499-5F62-4629-BDF6-5D0059C2F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Mode Collapse</a:t>
            </a:r>
            <a:endParaRPr lang="zh-CN" altLang="en-US" dirty="0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74FD35B4-5BA3-462F-A2EE-6D39D722C9F7}"/>
              </a:ext>
            </a:extLst>
          </p:cNvPr>
          <p:cNvGrpSpPr/>
          <p:nvPr/>
        </p:nvGrpSpPr>
        <p:grpSpPr>
          <a:xfrm>
            <a:off x="7113863" y="2612123"/>
            <a:ext cx="1454441" cy="981512"/>
            <a:chOff x="7113863" y="2612123"/>
            <a:chExt cx="1454441" cy="981512"/>
          </a:xfrm>
        </p:grpSpPr>
        <p:sp>
          <p:nvSpPr>
            <p:cNvPr id="4" name="等腰三角形 3">
              <a:extLst>
                <a:ext uri="{FF2B5EF4-FFF2-40B4-BE49-F238E27FC236}">
                  <a16:creationId xmlns:a16="http://schemas.microsoft.com/office/drawing/2014/main" id="{BDD46357-6248-4F08-A3FB-E8EB5C447CED}"/>
                </a:ext>
              </a:extLst>
            </p:cNvPr>
            <p:cNvSpPr/>
            <p:nvPr/>
          </p:nvSpPr>
          <p:spPr>
            <a:xfrm rot="5400000">
              <a:off x="7350328" y="2375658"/>
              <a:ext cx="981512" cy="1454441"/>
            </a:xfrm>
            <a:prstGeom prst="triangle">
              <a:avLst>
                <a:gd name="adj" fmla="val 50855"/>
              </a:avLst>
            </a:prstGeom>
            <a:noFill/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星形: 十角 4">
              <a:extLst>
                <a:ext uri="{FF2B5EF4-FFF2-40B4-BE49-F238E27FC236}">
                  <a16:creationId xmlns:a16="http://schemas.microsoft.com/office/drawing/2014/main" id="{4C360ED4-1296-4F19-BD7A-C1FF9E925444}"/>
                </a:ext>
              </a:extLst>
            </p:cNvPr>
            <p:cNvSpPr/>
            <p:nvPr/>
          </p:nvSpPr>
          <p:spPr>
            <a:xfrm>
              <a:off x="7180976" y="2859597"/>
              <a:ext cx="486561" cy="503339"/>
            </a:xfrm>
            <a:prstGeom prst="star10">
              <a:avLst/>
            </a:prstGeom>
            <a:blipFill>
              <a:blip r:embed="rId2"/>
              <a:tile tx="0" ty="0" sx="100000" sy="100000" flip="none" algn="tl"/>
            </a:blipFill>
            <a:ln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7" name="直接箭头连接符 6">
              <a:extLst>
                <a:ext uri="{FF2B5EF4-FFF2-40B4-BE49-F238E27FC236}">
                  <a16:creationId xmlns:a16="http://schemas.microsoft.com/office/drawing/2014/main" id="{6E545BB1-7F80-4A54-B822-17FCA8CF93C9}"/>
                </a:ext>
              </a:extLst>
            </p:cNvPr>
            <p:cNvCxnSpPr/>
            <p:nvPr/>
          </p:nvCxnSpPr>
          <p:spPr>
            <a:xfrm>
              <a:off x="7740416" y="3101828"/>
              <a:ext cx="63288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文本框 8">
            <a:extLst>
              <a:ext uri="{FF2B5EF4-FFF2-40B4-BE49-F238E27FC236}">
                <a16:creationId xmlns:a16="http://schemas.microsoft.com/office/drawing/2014/main" id="{C2389A3C-5D26-4EC2-BB60-E7BE6041A043}"/>
              </a:ext>
            </a:extLst>
          </p:cNvPr>
          <p:cNvSpPr txBox="1"/>
          <p:nvPr/>
        </p:nvSpPr>
        <p:spPr>
          <a:xfrm>
            <a:off x="4730004" y="6345248"/>
            <a:ext cx="4322017" cy="338554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zh-CN" sz="1600" dirty="0"/>
              <a:t>A local optimum state of some traditional GANs.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7711678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D49E0CA8-F137-4F30-AFC4-7876B31FCE45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CN" dirty="0">
                    <a:solidFill>
                      <a:schemeClr val="tx1"/>
                    </a:solidFill>
                  </a:rPr>
                  <a:t>The gradient of a fake sample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altLang="zh-CN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  <m:r>
                      <a:rPr lang="en-US" altLang="zh-CN" i="1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∅</m:t>
                    </m:r>
                    <m:d>
                      <m:dPr>
                        <m:ctrlPr>
                          <a:rPr lang="en-US" altLang="zh-CN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CN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lang="en-US" altLang="zh-CN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sSup>
                      <m:sSupPr>
                        <m:ctrlP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altLang="zh-CN" dirty="0"/>
              </a:p>
              <a:p>
                <a:r>
                  <a:rPr lang="en-US" altLang="zh-CN" dirty="0"/>
                  <a:t>Two types of gradient vanishing:</a:t>
                </a:r>
              </a:p>
              <a:p>
                <a:pPr lvl="1"/>
                <a:r>
                  <a:rPr lang="en-US" altLang="zh-CN" dirty="0"/>
                  <a:t>Type-I gradient vanishing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altLang="zh-CN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  <m:r>
                      <a:rPr lang="en-US" altLang="zh-CN" i="1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∅</m:t>
                    </m:r>
                    <m:d>
                      <m:dPr>
                        <m:ctrlPr>
                          <a:rPr lang="en-US" altLang="zh-CN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CN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lang="en-US" altLang="zh-CN" b="0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zh-CN" b="0" dirty="0">
                    <a:solidFill>
                      <a:schemeClr val="accent5"/>
                    </a:solidFill>
                  </a:rPr>
                  <a:t>.</a:t>
                </a:r>
              </a:p>
              <a:p>
                <a:pPr lvl="1"/>
                <a:r>
                  <a:rPr lang="en-US" altLang="zh-CN" dirty="0"/>
                  <a:t>Type-II gradient vanishing: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sSup>
                      <m:sSupPr>
                        <m:ctrlP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zh-CN" dirty="0"/>
                  <a:t>.</a:t>
                </a:r>
              </a:p>
              <a:p>
                <a:pPr lvl="1"/>
                <a:endParaRPr lang="zh-CN" altLang="en-US" dirty="0"/>
              </a:p>
            </p:txBody>
          </p:sp>
        </mc:Choice>
        <mc:Fallback xmlns="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D49E0CA8-F137-4F30-AFC4-7876B31FCE4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801" t="-1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>
            <a:extLst>
              <a:ext uri="{FF2B5EF4-FFF2-40B4-BE49-F238E27FC236}">
                <a16:creationId xmlns:a16="http://schemas.microsoft.com/office/drawing/2014/main" id="{2E1FF499-5F62-4629-BDF6-5D0059C2F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Gradient Vanishing</a:t>
            </a:r>
            <a:endParaRPr lang="zh-CN" altLang="en-US" dirty="0"/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5F4F0D01-BDED-4FEE-B9A2-73839C93A0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6458719"/>
              </p:ext>
            </p:extLst>
          </p:nvPr>
        </p:nvGraphicFramePr>
        <p:xfrm>
          <a:off x="494026" y="4399038"/>
          <a:ext cx="8155948" cy="1483360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2148506">
                  <a:extLst>
                    <a:ext uri="{9D8B030D-6E8A-4147-A177-3AD203B41FA5}">
                      <a16:colId xmlns:a16="http://schemas.microsoft.com/office/drawing/2014/main" val="129465638"/>
                    </a:ext>
                  </a:extLst>
                </a:gridCol>
                <a:gridCol w="3003721">
                  <a:extLst>
                    <a:ext uri="{9D8B030D-6E8A-4147-A177-3AD203B41FA5}">
                      <a16:colId xmlns:a16="http://schemas.microsoft.com/office/drawing/2014/main" val="267725191"/>
                    </a:ext>
                  </a:extLst>
                </a:gridCol>
                <a:gridCol w="3003721">
                  <a:extLst>
                    <a:ext uri="{9D8B030D-6E8A-4147-A177-3AD203B41FA5}">
                      <a16:colId xmlns:a16="http://schemas.microsoft.com/office/drawing/2014/main" val="1774529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Type-I Gradient Vanishing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Type-II Gradient Vanishing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97509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Vanilla GAN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D97C5B"/>
                          </a:solidFill>
                        </a:rPr>
                        <a:t>Yes</a:t>
                      </a:r>
                      <a:endParaRPr lang="zh-CN" altLang="en-US" dirty="0">
                        <a:solidFill>
                          <a:srgbClr val="D97C5B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D97C5B"/>
                          </a:solidFill>
                        </a:rPr>
                        <a:t>Yes</a:t>
                      </a:r>
                      <a:endParaRPr lang="zh-CN" altLang="en-US" dirty="0">
                        <a:solidFill>
                          <a:srgbClr val="D97C5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60347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Least-squares GAN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0B050"/>
                          </a:solidFill>
                        </a:rPr>
                        <a:t>No</a:t>
                      </a:r>
                      <a:endParaRPr lang="zh-CN" altLang="en-US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D97C5B"/>
                          </a:solidFill>
                        </a:rPr>
                        <a:t>Yes</a:t>
                      </a:r>
                      <a:endParaRPr lang="zh-CN" altLang="en-US" dirty="0">
                        <a:solidFill>
                          <a:srgbClr val="D97C5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95386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WGAN / LGANs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0B050"/>
                          </a:solidFill>
                        </a:rPr>
                        <a:t>No</a:t>
                      </a:r>
                      <a:endParaRPr lang="zh-CN" altLang="en-US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0B050"/>
                          </a:solidFill>
                        </a:rPr>
                        <a:t>No</a:t>
                      </a:r>
                      <a:endParaRPr lang="zh-CN" altLang="en-US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93790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357445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6685486-8CB2-4E3A-BF58-7DCD79352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Unreachable Optimum</a:t>
            </a:r>
            <a:endParaRPr lang="zh-CN" altLang="en-US" dirty="0"/>
          </a:p>
        </p:txBody>
      </p:sp>
      <p:sp>
        <p:nvSpPr>
          <p:cNvPr id="5" name="副标题 4">
            <a:extLst>
              <a:ext uri="{FF2B5EF4-FFF2-40B4-BE49-F238E27FC236}">
                <a16:creationId xmlns:a16="http://schemas.microsoft.com/office/drawing/2014/main" id="{62D28695-A326-48D3-B556-604E2F4B99C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Evidences &amp; Possible Causes</a:t>
            </a:r>
          </a:p>
        </p:txBody>
      </p:sp>
    </p:spTree>
    <p:extLst>
      <p:ext uri="{BB962C8B-B14F-4D97-AF65-F5344CB8AC3E}">
        <p14:creationId xmlns:p14="http://schemas.microsoft.com/office/powerpoint/2010/main" val="714787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B30E1D77-1DC6-4ABB-AEA0-63C3F056FE78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Theoretically, when GANs is trained optimally,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  <m:r>
                      <a:rPr lang="en-US" altLang="zh-CN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.</a:t>
                </a:r>
              </a:p>
              <a:p>
                <a:endParaRPr lang="en-US" altLang="zh-CN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i="1" dirty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zh-CN" altLang="en-US" dirty="0">
                    <a:solidFill>
                      <a:schemeClr val="bg2"/>
                    </a:solidFill>
                  </a:rPr>
                  <a:t> </a:t>
                </a:r>
                <a:r>
                  <a:rPr lang="en-US" altLang="zh-CN" dirty="0">
                    <a:solidFill>
                      <a:schemeClr val="bg2"/>
                    </a:solidFill>
                  </a:rPr>
                  <a:t>is usually limited training samples.</a:t>
                </a:r>
              </a:p>
              <a:p>
                <a:pPr lvl="1"/>
                <a:r>
                  <a:rPr lang="en-US" altLang="zh-CN" dirty="0">
                    <a:solidFill>
                      <a:schemeClr val="bg2"/>
                    </a:solidFill>
                  </a:rPr>
                  <a:t>It means, at the optimal, G should memorize all the training samples.</a:t>
                </a:r>
              </a:p>
              <a:p>
                <a:pPr lvl="1"/>
                <a:r>
                  <a:rPr lang="en-US" altLang="zh-CN" dirty="0">
                    <a:solidFill>
                      <a:schemeClr val="bg2"/>
                    </a:solidFill>
                  </a:rPr>
                  <a:t>Without any ability to generate a new sample that not in the training set. </a:t>
                </a:r>
              </a:p>
              <a:p>
                <a:pPr lvl="1"/>
                <a:endParaRPr lang="en-US" altLang="zh-CN" dirty="0"/>
              </a:p>
              <a:p>
                <a:r>
                  <a:rPr lang="en-US" altLang="zh-CN" dirty="0"/>
                  <a:t>It is not the case in any GANs paper’s result.</a:t>
                </a:r>
              </a:p>
              <a:p>
                <a:r>
                  <a:rPr lang="en-US" altLang="zh-CN" dirty="0">
                    <a:solidFill>
                      <a:srgbClr val="C00000"/>
                    </a:solidFill>
                  </a:rPr>
                  <a:t>None of existing results reached the theoretical optimum.</a:t>
                </a:r>
                <a:endParaRPr lang="zh-CN" altLang="en-US" dirty="0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B30E1D77-1DC6-4ABB-AEA0-63C3F056FE7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8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>
            <a:extLst>
              <a:ext uri="{FF2B5EF4-FFF2-40B4-BE49-F238E27FC236}">
                <a16:creationId xmlns:a16="http://schemas.microsoft.com/office/drawing/2014/main" id="{B12C3AED-7432-4CF9-8546-55B9CE05E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The Evidences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552009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071D4216-7EB6-4673-B686-F871B72940AC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When the discriminator is trained optimally: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points towards real samples. </a:t>
                </a:r>
                <a:r>
                  <a:rPr lang="en-US" altLang="zh-CN" dirty="0">
                    <a:solidFill>
                      <a:schemeClr val="bg2"/>
                    </a:solidFill>
                  </a:rPr>
                  <a:t>(LGANs and WGAN)</a:t>
                </a:r>
              </a:p>
              <a:p>
                <a:pPr lvl="1"/>
                <a:endParaRPr lang="en-US" altLang="zh-CN" dirty="0"/>
              </a:p>
              <a:p>
                <a:r>
                  <a:rPr lang="en-US" altLang="zh-CN" dirty="0">
                    <a:solidFill>
                      <a:schemeClr val="bg2"/>
                    </a:solidFill>
                  </a:rPr>
                  <a:t>When dataset getting large,</a:t>
                </a:r>
                <a:r>
                  <a:rPr lang="en-US" altLang="zh-CN" dirty="0"/>
                  <a:t> </a:t>
                </a:r>
                <a:r>
                  <a:rPr lang="en-US" altLang="zh-CN" dirty="0">
                    <a:solidFill>
                      <a:schemeClr val="accent1"/>
                    </a:solidFill>
                  </a:rPr>
                  <a:t>the practical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zh-CN" alt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altLang="zh-CN" dirty="0">
                    <a:solidFill>
                      <a:schemeClr val="accent1"/>
                    </a:solidFill>
                  </a:rPr>
                  <a:t>is far away from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altLang="zh-CN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altLang="zh-CN" dirty="0">
                    <a:solidFill>
                      <a:srgbClr val="C00000"/>
                    </a:solidFill>
                  </a:rPr>
                  <a:t>.</a:t>
                </a:r>
              </a:p>
              <a:p>
                <a:pPr lvl="1"/>
                <a:r>
                  <a:rPr lang="en-US" altLang="zh-CN" dirty="0"/>
                  <a:t>By examining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CN" dirty="0"/>
                  <a:t>.</a:t>
                </a:r>
              </a:p>
              <a:p>
                <a:pPr lvl="1"/>
                <a:r>
                  <a:rPr lang="en-US" altLang="zh-CN" dirty="0">
                    <a:solidFill>
                      <a:schemeClr val="bg2"/>
                    </a:solidFill>
                  </a:rPr>
                  <a:t>Even if fix the generator and train D infinitely.</a:t>
                </a:r>
              </a:p>
              <a:p>
                <a:pPr lvl="1"/>
                <a:r>
                  <a:rPr lang="en-US" altLang="zh-CN" dirty="0">
                    <a:solidFill>
                      <a:schemeClr val="bg2"/>
                    </a:solidFill>
                  </a:rPr>
                  <a:t>Even if use </a:t>
                </a:r>
                <a:r>
                  <a:rPr lang="en-US" altLang="zh-CN" u="sng" dirty="0">
                    <a:solidFill>
                      <a:schemeClr val="bg2"/>
                    </a:solidFill>
                  </a:rPr>
                  <a:t>very deep and large kernel </a:t>
                </a:r>
                <a:r>
                  <a:rPr lang="en-US" altLang="zh-CN" dirty="0">
                    <a:solidFill>
                      <a:schemeClr val="bg2"/>
                    </a:solidFill>
                  </a:rPr>
                  <a:t>in D.</a:t>
                </a:r>
              </a:p>
              <a:p>
                <a:pPr lvl="1"/>
                <a:endParaRPr lang="en-US" altLang="zh-CN" dirty="0">
                  <a:solidFill>
                    <a:schemeClr val="bg2"/>
                  </a:solidFill>
                </a:endParaRPr>
              </a:p>
              <a:p>
                <a:r>
                  <a:rPr lang="en-US" altLang="zh-CN" dirty="0">
                    <a:solidFill>
                      <a:schemeClr val="bg2"/>
                    </a:solidFill>
                  </a:rPr>
                  <a:t>In the previous verification, we only use 10 samples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altLang="zh-CN" dirty="0">
                    <a:solidFill>
                      <a:schemeClr val="bg2"/>
                    </a:solidFill>
                  </a:rPr>
                  <a:t>.</a:t>
                </a:r>
              </a:p>
              <a:p>
                <a:pPr lvl="1"/>
                <a:endParaRPr lang="en-US" altLang="zh-CN" dirty="0">
                  <a:solidFill>
                    <a:schemeClr val="bg2"/>
                  </a:solidFill>
                </a:endParaRPr>
              </a:p>
              <a:p>
                <a:pPr lvl="2"/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endParaRPr lang="zh-CN" altLang="en-US" dirty="0"/>
              </a:p>
            </p:txBody>
          </p:sp>
        </mc:Choice>
        <mc:Fallback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071D4216-7EB6-4673-B686-F871B72940A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801" t="-1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>
            <a:extLst>
              <a:ext uri="{FF2B5EF4-FFF2-40B4-BE49-F238E27FC236}">
                <a16:creationId xmlns:a16="http://schemas.microsoft.com/office/drawing/2014/main" id="{CE0B5CED-17D3-4545-BC40-ED079BEC6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The Evidences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878121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071D4216-7EB6-4673-B686-F871B72940AC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altLang="zh-CN" dirty="0"/>
                  <a:t>Issue in Lipschitz implementation. (GP</a:t>
                </a:r>
                <a:r>
                  <a:rPr lang="en-US" altLang="zh-CN" dirty="0">
                    <a:sym typeface="Wingdings" panose="05000000000000000000" pitchFamily="2" charset="2"/>
                  </a:rPr>
                  <a:t>MAXGP; DO NOT USE SN)</a:t>
                </a:r>
                <a:endParaRPr lang="en-US" altLang="zh-CN" dirty="0"/>
              </a:p>
              <a:p>
                <a:pPr lvl="1"/>
                <a:endParaRPr lang="en-US" altLang="zh-CN" dirty="0"/>
              </a:p>
              <a:p>
                <a:r>
                  <a:rPr lang="en-US" altLang="zh-CN" dirty="0"/>
                  <a:t>Issue in the optimizer.</a:t>
                </a:r>
              </a:p>
              <a:p>
                <a:pPr lvl="1"/>
                <a:r>
                  <a:rPr lang="en-US" altLang="zh-CN" dirty="0"/>
                  <a:t>The optimization of GANs heavy relies on Adam.</a:t>
                </a:r>
              </a:p>
              <a:p>
                <a:pPr lvl="1"/>
                <a:r>
                  <a:rPr lang="en-US" altLang="zh-CN" dirty="0"/>
                  <a:t>Adam is shown to not converge correct in some cases. </a:t>
                </a:r>
              </a:p>
              <a:p>
                <a:pPr lvl="1"/>
                <a:r>
                  <a:rPr lang="en-US" altLang="zh-CN" dirty="0">
                    <a:solidFill>
                      <a:srgbClr val="C00000"/>
                    </a:solidFill>
                  </a:rPr>
                  <a:t>AdaShift. (ICLR, 2019)  </a:t>
                </a:r>
              </a:p>
              <a:p>
                <a:pPr lvl="1"/>
                <a:r>
                  <a:rPr lang="en-US" altLang="zh-CN" dirty="0">
                    <a:solidFill>
                      <a:srgbClr val="C00000"/>
                    </a:solidFill>
                  </a:rPr>
                  <a:t>It turns out that the issue in optimizer is not the key reason. </a:t>
                </a:r>
              </a:p>
              <a:p>
                <a:pPr lvl="1"/>
                <a:endParaRPr lang="en-US" altLang="zh-CN" dirty="0">
                  <a:solidFill>
                    <a:schemeClr val="accent1"/>
                  </a:solidFill>
                </a:endParaRPr>
              </a:p>
              <a:p>
                <a:r>
                  <a:rPr lang="en-US" altLang="zh-CN" dirty="0"/>
                  <a:t>Issue in Capacity / Expressiveness of D.</a:t>
                </a:r>
              </a:p>
              <a:p>
                <a:pPr lvl="1"/>
                <a:r>
                  <a:rPr lang="en-US" altLang="zh-CN" dirty="0"/>
                  <a:t>Very deep and large kernel do not help.</a:t>
                </a:r>
              </a:p>
              <a:p>
                <a:pPr lvl="1"/>
                <a:r>
                  <a:rPr lang="en-US" altLang="zh-CN" dirty="0"/>
                  <a:t>But expressiveness issue still turns out to be the key reason.</a:t>
                </a:r>
              </a:p>
              <a:p>
                <a:pPr lvl="1"/>
                <a:r>
                  <a:rPr lang="en-US" altLang="zh-CN" dirty="0">
                    <a:solidFill>
                      <a:schemeClr val="accent1"/>
                    </a:solidFill>
                  </a:rPr>
                  <a:t>Convolutional networks are very inefficient in expressing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altLang="zh-CN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altLang="zh-CN" dirty="0">
                    <a:solidFill>
                      <a:schemeClr val="accent1"/>
                    </a:solidFill>
                  </a:rPr>
                  <a:t>.</a:t>
                </a:r>
              </a:p>
            </p:txBody>
          </p:sp>
        </mc:Choice>
        <mc:Fallback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071D4216-7EB6-4673-B686-F871B72940A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801" t="-6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>
            <a:extLst>
              <a:ext uri="{FF2B5EF4-FFF2-40B4-BE49-F238E27FC236}">
                <a16:creationId xmlns:a16="http://schemas.microsoft.com/office/drawing/2014/main" id="{CE0B5CED-17D3-4545-BC40-ED079BEC6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Possible Causes</a:t>
            </a:r>
          </a:p>
        </p:txBody>
      </p:sp>
    </p:spTree>
    <p:extLst>
      <p:ext uri="{BB962C8B-B14F-4D97-AF65-F5344CB8AC3E}">
        <p14:creationId xmlns:p14="http://schemas.microsoft.com/office/powerpoint/2010/main" val="34811149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内容占位符 9">
                <a:extLst>
                  <a:ext uri="{FF2B5EF4-FFF2-40B4-BE49-F238E27FC236}">
                    <a16:creationId xmlns:a16="http://schemas.microsoft.com/office/drawing/2014/main" id="{39A65B39-40F2-4F30-8120-8F2F041F9A07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494026" y="1685678"/>
                <a:ext cx="8372163" cy="4921498"/>
              </a:xfrm>
            </p:spPr>
            <p:txBody>
              <a:bodyPr/>
              <a:lstStyle/>
              <a:p>
                <a:r>
                  <a:rPr lang="en-US" altLang="zh-CN" dirty="0"/>
                  <a:t>Generative Adversarial Networks (GANs):</a:t>
                </a:r>
              </a:p>
              <a:p>
                <a:pPr lvl="1"/>
                <a:r>
                  <a:rPr lang="en-US" altLang="zh-CN" dirty="0"/>
                  <a:t>One of the most promising generative models.</a:t>
                </a:r>
              </a:p>
              <a:p>
                <a:pPr lvl="1"/>
                <a:r>
                  <a:rPr lang="en-US" altLang="zh-CN" dirty="0">
                    <a:solidFill>
                      <a:schemeClr val="bg2"/>
                    </a:solidFill>
                  </a:rPr>
                  <a:t>Successfully applied in many related applications.</a:t>
                </a:r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  <a:p>
                <a:r>
                  <a:rPr lang="en-US" altLang="zh-CN" dirty="0"/>
                  <a:t>G minimizes some distance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altLang="zh-CN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</m:oMath>
                </a14:m>
                <a:r>
                  <a:rPr lang="en-US" altLang="zh-CN" dirty="0"/>
                  <a:t> measured by D. </a:t>
                </a: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10" name="内容占位符 9">
                <a:extLst>
                  <a:ext uri="{FF2B5EF4-FFF2-40B4-BE49-F238E27FC236}">
                    <a16:creationId xmlns:a16="http://schemas.microsoft.com/office/drawing/2014/main" id="{39A65B39-40F2-4F30-8120-8F2F041F9A0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494026" y="1685678"/>
                <a:ext cx="8372163" cy="4921498"/>
              </a:xfrm>
              <a:blipFill>
                <a:blip r:embed="rId2"/>
                <a:stretch>
                  <a:fillRect l="-801" t="-1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标题 4">
            <a:extLst>
              <a:ext uri="{FF2B5EF4-FFF2-40B4-BE49-F238E27FC236}">
                <a16:creationId xmlns:a16="http://schemas.microsoft.com/office/drawing/2014/main" id="{115F723D-156F-4DB0-8025-72B6731F04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026" y="975602"/>
            <a:ext cx="8372163" cy="574183"/>
          </a:xfrm>
        </p:spPr>
        <p:txBody>
          <a:bodyPr/>
          <a:lstStyle/>
          <a:p>
            <a:r>
              <a:rPr lang="en-US" altLang="zh-CN" dirty="0"/>
              <a:t>Introduction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内容占位符 15">
                <a:extLst>
                  <a:ext uri="{FF2B5EF4-FFF2-40B4-BE49-F238E27FC236}">
                    <a16:creationId xmlns:a16="http://schemas.microsoft.com/office/drawing/2014/main" id="{F13BD4C9-CB22-4B1A-BAFC-A5DF81E2D6B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251508" y="3676343"/>
                <a:ext cx="3892492" cy="1415774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▪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▪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▪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▪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▪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sz="16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sz="160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lim>
                        </m:limLow>
                      </m:fName>
                      <m:e>
                        <m:func>
                          <m:func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1600">
                                    <a:latin typeface="Cambria Math" panose="02040503050406030204" pitchFamily="18" charset="0"/>
                                  </a:rPr>
                                  <m:t>max</m:t>
                                </m:r>
                              </m:e>
                              <m:lim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lim>
                            </m:limLow>
                          </m:fName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e>
                    </m:func>
                  </m:oMath>
                </a14:m>
                <a:endParaRPr lang="en-US" altLang="zh-CN" sz="1600" dirty="0">
                  <a:latin typeface="+mn-ea"/>
                </a:endParaRP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sz="1600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sz="1600">
                                <a:latin typeface="Cambria Math" panose="02040503050406030204" pitchFamily="18" charset="0"/>
                              </a:rPr>
                              <m:t>argmax</m:t>
                            </m:r>
                          </m:e>
                          <m:lim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lim>
                        </m:limLow>
                      </m:fName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altLang="zh-CN" sz="1600" i="1" dirty="0">
                  <a:latin typeface="+mn-ea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altLang="zh-CN" sz="16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600" i="1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altLang="zh-CN" sz="1600" i="1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altLang="zh-CN" sz="1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altLang="zh-CN" sz="1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sz="16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dirty="0">
                    <a:latin typeface="+mn-ea"/>
                  </a:rPr>
                  <a:t> is some </a:t>
                </a:r>
                <a:r>
                  <a:rPr lang="en-US" altLang="zh-CN" sz="1600" dirty="0">
                    <a:latin typeface="+mn-ea"/>
                  </a:rPr>
                  <a:t>distance metric. </a:t>
                </a:r>
                <a:endParaRPr lang="en-US" sz="1600" dirty="0">
                  <a:latin typeface="+mn-ea"/>
                </a:endParaRPr>
              </a:p>
            </p:txBody>
          </p:sp>
        </mc:Choice>
        <mc:Fallback xmlns="">
          <p:sp>
            <p:nvSpPr>
              <p:cNvPr id="11" name="内容占位符 15">
                <a:extLst>
                  <a:ext uri="{FF2B5EF4-FFF2-40B4-BE49-F238E27FC236}">
                    <a16:creationId xmlns:a16="http://schemas.microsoft.com/office/drawing/2014/main" id="{F13BD4C9-CB22-4B1A-BAFC-A5DF81E2D6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1508" y="3676343"/>
                <a:ext cx="3892492" cy="141577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图片 11">
            <a:extLst>
              <a:ext uri="{FF2B5EF4-FFF2-40B4-BE49-F238E27FC236}">
                <a16:creationId xmlns:a16="http://schemas.microsoft.com/office/drawing/2014/main" id="{CAD081B9-E01B-44C5-8971-A168A38177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425" y="3185719"/>
            <a:ext cx="4958389" cy="2428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7481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DE02ABF2-7410-41C0-B93B-E424EAA803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The Convergence of Adam</a:t>
            </a:r>
            <a:endParaRPr lang="zh-CN" altLang="en-US" dirty="0"/>
          </a:p>
        </p:txBody>
      </p:sp>
      <p:sp>
        <p:nvSpPr>
          <p:cNvPr id="5" name="副标题 4">
            <a:extLst>
              <a:ext uri="{FF2B5EF4-FFF2-40B4-BE49-F238E27FC236}">
                <a16:creationId xmlns:a16="http://schemas.microsoft.com/office/drawing/2014/main" id="{1916CCB3-0607-44FC-B48C-26A00F2B965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Mainly from </a:t>
            </a:r>
            <a:r>
              <a:rPr lang="en-US" altLang="zh-CN" dirty="0" err="1"/>
              <a:t>Adashift</a:t>
            </a:r>
            <a:r>
              <a:rPr lang="en-US" altLang="zh-CN" dirty="0"/>
              <a:t>. (ICLR, 2019)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233931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3D53372D-EB34-495D-AA01-683D8C27757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94026" y="1685678"/>
            <a:ext cx="8372163" cy="4921498"/>
          </a:xfrm>
        </p:spPr>
        <p:txBody>
          <a:bodyPr/>
          <a:lstStyle/>
          <a:p>
            <a:r>
              <a:rPr lang="en-US" altLang="zh-CN"/>
              <a:t>SGD:</a:t>
            </a:r>
          </a:p>
          <a:p>
            <a:endParaRPr lang="en-US" altLang="zh-CN"/>
          </a:p>
          <a:p>
            <a:endParaRPr lang="en-US" altLang="zh-CN"/>
          </a:p>
          <a:p>
            <a:r>
              <a:rPr lang="en-US" altLang="zh-CN"/>
              <a:t>Momentum</a:t>
            </a:r>
            <a:r>
              <a:rPr lang="en-US" altLang="zh-CN" baseline="30000"/>
              <a:t>*</a:t>
            </a:r>
            <a:r>
              <a:rPr lang="en-US" altLang="zh-CN"/>
              <a:t>:</a:t>
            </a:r>
          </a:p>
          <a:p>
            <a:endParaRPr lang="en-US" altLang="zh-CN"/>
          </a:p>
          <a:p>
            <a:endParaRPr lang="en-US" altLang="zh-CN"/>
          </a:p>
          <a:p>
            <a:r>
              <a:rPr lang="en-US" altLang="zh-CN"/>
              <a:t>Adam:</a:t>
            </a:r>
          </a:p>
          <a:p>
            <a:endParaRPr lang="en-US" altLang="zh-CN"/>
          </a:p>
          <a:p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0B4AAE29-4B5A-4087-A6EA-E1FA1F44A3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026" y="975602"/>
            <a:ext cx="8372163" cy="574183"/>
          </a:xfrm>
        </p:spPr>
        <p:txBody>
          <a:bodyPr/>
          <a:lstStyle/>
          <a:p>
            <a:r>
              <a:rPr lang="en-US" altLang="zh-CN"/>
              <a:t>SGD </a:t>
            </a:r>
            <a:r>
              <a:rPr lang="en-US" altLang="zh-CN">
                <a:sym typeface="Wingdings" panose="05000000000000000000" pitchFamily="2" charset="2"/>
              </a:rPr>
              <a:t> Adam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46568F1-5860-448F-BA55-7BFDB8B6D3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107" y="2033311"/>
            <a:ext cx="3845850" cy="259721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49D9DFFE-0CA2-46DA-97B6-E7C9789A64E2}"/>
                  </a:ext>
                </a:extLst>
              </p:cNvPr>
              <p:cNvSpPr txBox="1"/>
              <p:nvPr/>
            </p:nvSpPr>
            <p:spPr>
              <a:xfrm>
                <a:off x="1162637" y="2390446"/>
                <a:ext cx="235288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zh-CN" altLang="en-US" sz="2400" dirty="0">
                  <a:latin typeface="+mn-ea"/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49D9DFFE-0CA2-46DA-97B6-E7C9789A64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2637" y="2390446"/>
                <a:ext cx="2352887" cy="369332"/>
              </a:xfrm>
              <a:prstGeom prst="rect">
                <a:avLst/>
              </a:prstGeom>
              <a:blipFill>
                <a:blip r:embed="rId3"/>
                <a:stretch>
                  <a:fillRect l="-1295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1E697481-5F41-4D60-84FB-523FB8C96F2A}"/>
                  </a:ext>
                </a:extLst>
              </p:cNvPr>
              <p:cNvSpPr txBox="1"/>
              <p:nvPr/>
            </p:nvSpPr>
            <p:spPr>
              <a:xfrm>
                <a:off x="1162637" y="5266394"/>
                <a:ext cx="2592954" cy="7171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altLang="zh-CN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rad>
                        </m:den>
                      </m:f>
                    </m:oMath>
                  </m:oMathPara>
                </a14:m>
                <a:endParaRPr lang="zh-CN" altLang="en-US" sz="2400" dirty="0">
                  <a:latin typeface="+mn-ea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1E697481-5F41-4D60-84FB-523FB8C96F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2637" y="5266394"/>
                <a:ext cx="2592954" cy="71718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组合 6">
            <a:extLst>
              <a:ext uri="{FF2B5EF4-FFF2-40B4-BE49-F238E27FC236}">
                <a16:creationId xmlns:a16="http://schemas.microsoft.com/office/drawing/2014/main" id="{D838663E-F83E-40DE-8A18-0AA0EC80A6AA}"/>
              </a:ext>
            </a:extLst>
          </p:cNvPr>
          <p:cNvGrpSpPr/>
          <p:nvPr/>
        </p:nvGrpSpPr>
        <p:grpSpPr>
          <a:xfrm>
            <a:off x="4872137" y="5121122"/>
            <a:ext cx="3461789" cy="869253"/>
            <a:chOff x="1023457" y="5395255"/>
            <a:chExt cx="3461789" cy="86925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矩形 7">
                  <a:extLst>
                    <a:ext uri="{FF2B5EF4-FFF2-40B4-BE49-F238E27FC236}">
                      <a16:creationId xmlns:a16="http://schemas.microsoft.com/office/drawing/2014/main" id="{7A00D3E0-CEB5-418D-B7C0-724B944F29EC}"/>
                    </a:ext>
                  </a:extLst>
                </p:cNvPr>
                <p:cNvSpPr/>
                <p:nvPr/>
              </p:nvSpPr>
              <p:spPr>
                <a:xfrm>
                  <a:off x="1236536" y="5395255"/>
                  <a:ext cx="3248710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+(1−</m:t>
                        </m:r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)</m:t>
                        </m:r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zh-CN" altLang="en-US" sz="2000" dirty="0">
                            <a:latin typeface="+mn-ea"/>
                          </a:rPr>
                          <m:t> </m:t>
                        </m:r>
                      </m:oMath>
                    </m:oMathPara>
                  </a14:m>
                  <a:endParaRPr lang="zh-CN" altLang="en-US" sz="2000" dirty="0">
                    <a:latin typeface="+mn-ea"/>
                  </a:endParaRPr>
                </a:p>
              </p:txBody>
            </p:sp>
          </mc:Choice>
          <mc:Fallback xmlns="">
            <p:sp>
              <p:nvSpPr>
                <p:cNvPr id="8" name="矩形 7">
                  <a:extLst>
                    <a:ext uri="{FF2B5EF4-FFF2-40B4-BE49-F238E27FC236}">
                      <a16:creationId xmlns:a16="http://schemas.microsoft.com/office/drawing/2014/main" id="{7A00D3E0-CEB5-418D-B7C0-724B944F29E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6536" y="5395255"/>
                  <a:ext cx="3248710" cy="400110"/>
                </a:xfrm>
                <a:prstGeom prst="rect">
                  <a:avLst/>
                </a:prstGeom>
                <a:blipFill>
                  <a:blip r:embed="rId5"/>
                  <a:stretch>
                    <a:fillRect b="-1515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矩形 8">
                  <a:extLst>
                    <a:ext uri="{FF2B5EF4-FFF2-40B4-BE49-F238E27FC236}">
                      <a16:creationId xmlns:a16="http://schemas.microsoft.com/office/drawing/2014/main" id="{8EDC4D5C-7679-41FB-85F3-90EEB8864D48}"/>
                    </a:ext>
                  </a:extLst>
                </p:cNvPr>
                <p:cNvSpPr/>
                <p:nvPr/>
              </p:nvSpPr>
              <p:spPr>
                <a:xfrm>
                  <a:off x="1236536" y="5855550"/>
                  <a:ext cx="3107389" cy="40895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+(1−</m:t>
                        </m:r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)</m:t>
                        </m:r>
                        <m:sSubSup>
                          <m:sSubSup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  <m:sup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m:rPr>
                            <m:nor/>
                          </m:rPr>
                          <a:rPr lang="zh-CN" altLang="en-US" sz="2000" dirty="0">
                            <a:latin typeface="+mn-ea"/>
                          </a:rPr>
                          <m:t> </m:t>
                        </m:r>
                      </m:oMath>
                    </m:oMathPara>
                  </a14:m>
                  <a:endParaRPr lang="zh-CN" altLang="en-US" sz="2000" dirty="0">
                    <a:latin typeface="+mn-ea"/>
                  </a:endParaRPr>
                </a:p>
              </p:txBody>
            </p:sp>
          </mc:Choice>
          <mc:Fallback xmlns="">
            <p:sp>
              <p:nvSpPr>
                <p:cNvPr id="9" name="矩形 8">
                  <a:extLst>
                    <a:ext uri="{FF2B5EF4-FFF2-40B4-BE49-F238E27FC236}">
                      <a16:creationId xmlns:a16="http://schemas.microsoft.com/office/drawing/2014/main" id="{8EDC4D5C-7679-41FB-85F3-90EEB8864D4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6536" y="5855550"/>
                  <a:ext cx="3107389" cy="408958"/>
                </a:xfrm>
                <a:prstGeom prst="rect">
                  <a:avLst/>
                </a:prstGeom>
                <a:blipFill>
                  <a:blip r:embed="rId6"/>
                  <a:stretch>
                    <a:fillRect b="-1492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左大括号 9">
              <a:extLst>
                <a:ext uri="{FF2B5EF4-FFF2-40B4-BE49-F238E27FC236}">
                  <a16:creationId xmlns:a16="http://schemas.microsoft.com/office/drawing/2014/main" id="{C48C9241-B1FF-4980-A344-85EEBED31A7B}"/>
                </a:ext>
              </a:extLst>
            </p:cNvPr>
            <p:cNvSpPr/>
            <p:nvPr/>
          </p:nvSpPr>
          <p:spPr>
            <a:xfrm>
              <a:off x="1023457" y="5561901"/>
              <a:ext cx="134224" cy="562062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atin typeface="+mn-ea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00735334-F369-4B5B-85CF-B077A23AE5A1}"/>
                  </a:ext>
                </a:extLst>
              </p:cNvPr>
              <p:cNvSpPr txBox="1"/>
              <p:nvPr/>
            </p:nvSpPr>
            <p:spPr>
              <a:xfrm>
                <a:off x="1162637" y="3920414"/>
                <a:ext cx="245798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zh-CN" altLang="en-US" sz="2400" dirty="0">
                  <a:latin typeface="+mn-ea"/>
                </a:endParaRPr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00735334-F369-4B5B-85CF-B077A23AE5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2637" y="3920414"/>
                <a:ext cx="2457981" cy="369332"/>
              </a:xfrm>
              <a:prstGeom prst="rect">
                <a:avLst/>
              </a:prstGeom>
              <a:blipFill>
                <a:blip r:embed="rId7"/>
                <a:stretch>
                  <a:fillRect l="-744" b="-147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9" name="幻灯片缩放定位 18">
                <a:extLst>
                  <a:ext uri="{FF2B5EF4-FFF2-40B4-BE49-F238E27FC236}">
                    <a16:creationId xmlns:a16="http://schemas.microsoft.com/office/drawing/2014/main" id="{3C1B9B18-37BC-49E9-82DA-744F70146B9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708820613"/>
                  </p:ext>
                </p:extLst>
              </p:nvPr>
            </p:nvGraphicFramePr>
            <p:xfrm>
              <a:off x="8418242" y="6225650"/>
              <a:ext cx="631244" cy="473433"/>
            </p:xfrm>
            <a:graphic>
              <a:graphicData uri="http://schemas.microsoft.com/office/powerpoint/2016/slidezoom">
                <pslz:sldZm>
                  <pslz:sldZmObj sldId="314" cId="3573519959">
                    <pslz:zmPr id="{FE95A36F-7E38-48BD-9818-E729F40FCB7F}" returnToParent="0" transitionDur="1000">
                      <p166:blipFill xmlns:p166="http://schemas.microsoft.com/office/powerpoint/2016/6/main">
                        <a:blip r:embed="rId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631244" cy="473433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9" name="幻灯片缩放定位 18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3C1B9B18-37BC-49E9-82DA-744F70146B9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418242" y="6225650"/>
                <a:ext cx="631244" cy="473433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816123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9F1E9F46-95C9-4AD0-A937-255FE9256BF5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494026" y="1685678"/>
                <a:ext cx="8372163" cy="4921498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dirty="0">
                    <a:solidFill>
                      <a:srgbClr val="C00000"/>
                    </a:solidFill>
                  </a:rPr>
                  <a:t>Adam removes the gradient scale.</a:t>
                </a:r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dirty="0">
                            <a:latin typeface="Cambria Math" panose="02040503050406030204" pitchFamily="18" charset="0"/>
                          </a:rPr>
                          <m:t>{</m:t>
                        </m:r>
                        <m:sSub>
                          <m:sSub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dirty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altLang="zh-CN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dirty="0"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b>
                        <m:r>
                          <a:rPr lang="en-US" altLang="zh-CN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dirty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altLang="zh-CN" dirty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</m:oMath>
                </a14:m>
                <a:r>
                  <a:rPr lang="en-US" altLang="zh-CN" dirty="0"/>
                  <a:t> is equivalent to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dirty="0">
                            <a:latin typeface="Cambria Math" panose="02040503050406030204" pitchFamily="18" charset="0"/>
                          </a:rPr>
                          <m:t>{</m:t>
                        </m:r>
                        <m:r>
                          <a:rPr lang="en-US" altLang="zh-CN" dirty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dirty="0">
                            <a:latin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dirty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altLang="zh-CN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dirty="0"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b>
                        <m:r>
                          <a:rPr lang="en-US" altLang="zh-CN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dirty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altLang="zh-CN" dirty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</m:oMath>
                </a14:m>
                <a:r>
                  <a:rPr lang="en-US" altLang="zh-CN" dirty="0"/>
                  <a:t> for any </a:t>
                </a:r>
                <a14:m>
                  <m:oMath xmlns:m="http://schemas.openxmlformats.org/officeDocument/2006/math">
                    <m:r>
                      <a:rPr lang="en-US" altLang="zh-CN" dirty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dirty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altLang="zh-CN" dirty="0"/>
                  <a:t>. </a:t>
                </a:r>
              </a:p>
              <a:p>
                <a:pPr lvl="1"/>
                <a:r>
                  <a:rPr lang="en-US" altLang="zh-CN" dirty="0"/>
                  <a:t>The scale of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zh-CN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altLang="zh-CN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rad>
                      </m:den>
                    </m:f>
                  </m:oMath>
                </a14:m>
                <a:r>
                  <a:rPr lang="en-US" altLang="zh-CN" dirty="0"/>
                  <a:t> is approximately 1. </a:t>
                </a:r>
                <a:r>
                  <a:rPr lang="en-US" altLang="zh-CN" dirty="0">
                    <a:solidFill>
                      <a:schemeClr val="bg2"/>
                    </a:solidFill>
                  </a:rPr>
                  <a:t>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altLang="zh-CN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m:rPr>
                        <m:sty m:val="p"/>
                      </m:rPr>
                      <a:rPr lang="en-US" altLang="zh-CN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var</m:t>
                    </m:r>
                    <m:d>
                      <m:dPr>
                        <m:ctrlP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g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t</m:t>
                            </m:r>
                          </m:sub>
                        </m:sSub>
                      </m:e>
                    </m:d>
                    <m:r>
                      <a:rPr lang="en-US" altLang="zh-CN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l-GR" altLang="zh-CN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Ε</m:t>
                    </m:r>
                    <m:sSup>
                      <m:sSupPr>
                        <m:ctrlP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g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altLang="zh-CN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t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altLang="zh-CN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dirty="0">
                    <a:solidFill>
                      <a:schemeClr val="bg2"/>
                    </a:solidFill>
                  </a:rPr>
                  <a:t>)</a:t>
                </a:r>
                <a:endParaRPr lang="en-US" altLang="zh-CN" dirty="0"/>
              </a:p>
              <a:p>
                <a:pPr lvl="2"/>
                <a:r>
                  <a:rPr lang="en-US" altLang="zh-CN" dirty="0"/>
                  <a:t>The standard deviation is approximately 1, if </a:t>
                </a:r>
                <a14:m>
                  <m:oMath xmlns:m="http://schemas.openxmlformats.org/officeDocument/2006/math">
                    <m:r>
                      <a:rPr lang="en-US" altLang="zh-CN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altLang="zh-CN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altLang="zh-CN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zh-CN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zh-CN" dirty="0"/>
                  <a:t>. </a:t>
                </a:r>
              </a:p>
              <a:p>
                <a:pPr lvl="2"/>
                <a:r>
                  <a:rPr lang="en-US" altLang="zh-CN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CN" dirty="0"/>
                  <a:t> is constant, then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zh-CN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altLang="zh-CN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rad>
                      </m:den>
                    </m:f>
                  </m:oMath>
                </a14:m>
                <a:r>
                  <a:rPr lang="en-US" altLang="zh-CN" dirty="0"/>
                  <a:t> equals 1. </a:t>
                </a:r>
              </a:p>
              <a:p>
                <a:pPr lvl="1"/>
                <a:endParaRPr lang="en-US" altLang="zh-CN" dirty="0"/>
              </a:p>
              <a:p>
                <a:r>
                  <a:rPr lang="en-US" altLang="zh-CN" dirty="0">
                    <a:solidFill>
                      <a:schemeClr val="bg2"/>
                    </a:solidFill>
                  </a:rPr>
                  <a:t>The base learning rate is still very important.</a:t>
                </a:r>
              </a:p>
              <a:p>
                <a:r>
                  <a:rPr lang="en-US" altLang="zh-CN" dirty="0">
                    <a:solidFill>
                      <a:schemeClr val="bg2"/>
                    </a:solidFill>
                  </a:rPr>
                  <a:t>The initial parameter/weight scale is also crucial.</a:t>
                </a:r>
              </a:p>
              <a:p>
                <a:pPr lvl="1"/>
                <a:r>
                  <a:rPr lang="en-US" altLang="zh-CN" dirty="0">
                    <a:solidFill>
                      <a:schemeClr val="bg2"/>
                    </a:solidFill>
                  </a:rPr>
                  <a:t>The parameter rescaling trick:   </a:t>
                </a:r>
                <a14:m>
                  <m:oMath xmlns:m="http://schemas.openxmlformats.org/officeDocument/2006/math">
                    <m:r>
                      <a:rPr lang="en-US" altLang="zh-CN" b="0" i="1" dirty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b="0" dirty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dirty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zh-CN" b="0" i="1" dirty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altLang="zh-CN" b="0" i="1" dirty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zh-CN" dirty="0">
                    <a:solidFill>
                      <a:schemeClr val="bg2"/>
                    </a:solidFill>
                  </a:rPr>
                  <a:t>  </a:t>
                </a:r>
                <a14:m>
                  <m:oMath xmlns:m="http://schemas.openxmlformats.org/officeDocument/2006/math">
                    <m:r>
                      <a:rPr lang="en-US" altLang="zh-CN" b="0" dirty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altLang="zh-CN" dirty="0">
                    <a:solidFill>
                      <a:schemeClr val="bg2"/>
                    </a:solidFill>
                  </a:rPr>
                  <a:t>   </a:t>
                </a:r>
                <a14:m>
                  <m:oMath xmlns:m="http://schemas.openxmlformats.org/officeDocument/2006/math">
                    <m:r>
                      <a:rPr lang="en-US" altLang="zh-CN" b="0" i="1" dirty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b="0" dirty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altLang="zh-CN" i="1" dirty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dirty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altLang="zh-CN" b="0" dirty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b="0" i="1" dirty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altLang="zh-CN" b="0" i="1" dirty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altLang="zh-CN" b="0" i="1" dirty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altLang="zh-CN" b="0" i="1" dirty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altLang="zh-CN" dirty="0">
                  <a:solidFill>
                    <a:schemeClr val="bg2"/>
                  </a:solidFill>
                </a:endParaRPr>
              </a:p>
              <a:p>
                <a:pPr lvl="1"/>
                <a:r>
                  <a:rPr lang="en-US" altLang="zh-CN" dirty="0">
                    <a:solidFill>
                      <a:schemeClr val="bg2"/>
                    </a:solidFill>
                  </a:rPr>
                  <a:t>init scale 0.01 + </a:t>
                </a:r>
                <a:r>
                  <a:rPr lang="en-US" altLang="zh-CN" dirty="0" err="1">
                    <a:solidFill>
                      <a:schemeClr val="bg2"/>
                    </a:solidFill>
                  </a:rPr>
                  <a:t>lr</a:t>
                </a:r>
                <a:r>
                  <a:rPr lang="en-US" altLang="zh-CN" dirty="0">
                    <a:solidFill>
                      <a:schemeClr val="bg2"/>
                    </a:solidFill>
                  </a:rPr>
                  <a:t> 0.0001   </a:t>
                </a:r>
                <a14:m>
                  <m:oMath xmlns:m="http://schemas.openxmlformats.org/officeDocument/2006/math">
                    <m:r>
                      <a:rPr lang="zh-CN" altLang="en-US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⇔</m:t>
                    </m:r>
                  </m:oMath>
                </a14:m>
                <a:r>
                  <a:rPr lang="en-US" altLang="zh-CN" dirty="0">
                    <a:solidFill>
                      <a:schemeClr val="bg2"/>
                    </a:solidFill>
                  </a:rPr>
                  <a:t>   init scale 1.0 + </a:t>
                </a:r>
                <a:r>
                  <a:rPr lang="en-US" altLang="zh-CN" dirty="0" err="1">
                    <a:solidFill>
                      <a:schemeClr val="bg2"/>
                    </a:solidFill>
                  </a:rPr>
                  <a:t>lr</a:t>
                </a:r>
                <a:r>
                  <a:rPr lang="en-US" altLang="zh-CN" dirty="0">
                    <a:solidFill>
                      <a:schemeClr val="bg2"/>
                    </a:solidFill>
                  </a:rPr>
                  <a:t> 0.01.</a:t>
                </a:r>
              </a:p>
              <a:p>
                <a:endParaRPr lang="en-US" altLang="zh-CN" dirty="0"/>
              </a:p>
            </p:txBody>
          </p:sp>
        </mc:Choice>
        <mc:Fallback xmlns="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9F1E9F46-95C9-4AD0-A937-255FE9256BF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494026" y="1685678"/>
                <a:ext cx="8372163" cy="4921498"/>
              </a:xfrm>
              <a:blipFill>
                <a:blip r:embed="rId2"/>
                <a:stretch>
                  <a:fillRect l="-801" t="-1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>
            <a:extLst>
              <a:ext uri="{FF2B5EF4-FFF2-40B4-BE49-F238E27FC236}">
                <a16:creationId xmlns:a16="http://schemas.microsoft.com/office/drawing/2014/main" id="{013F3481-4B88-418F-81E1-2C721A7282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026" y="975602"/>
            <a:ext cx="8372163" cy="574183"/>
          </a:xfrm>
        </p:spPr>
        <p:txBody>
          <a:bodyPr/>
          <a:lstStyle/>
          <a:p>
            <a:r>
              <a:rPr lang="en-US" altLang="zh-CN" dirty="0"/>
              <a:t>Adam’s properties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316583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DDF79978-9056-4C9F-9E9E-F2B93F0BC248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494026" y="1685678"/>
                <a:ext cx="8372163" cy="4921498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dirty="0"/>
                  <a:t>Cause of the non-convergence of Adam: </a:t>
                </a:r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r>
                  <a:rPr lang="en-US" altLang="zh-CN" dirty="0">
                    <a:solidFill>
                      <a:schemeClr val="accent1"/>
                    </a:solidFill>
                  </a:rPr>
                  <a:t>Assumed to be positive, but does not hold. </a:t>
                </a:r>
                <a:r>
                  <a:rPr lang="en-US" altLang="zh-CN" dirty="0">
                    <a:solidFill>
                      <a:schemeClr val="bg2"/>
                    </a:solidFill>
                  </a:rPr>
                  <a:t>(non-increasing learning rate)</a:t>
                </a:r>
              </a:p>
              <a:p>
                <a:pPr lvl="1"/>
                <a:endParaRPr lang="en-US" altLang="zh-CN" dirty="0"/>
              </a:p>
              <a:p>
                <a:r>
                  <a:rPr lang="en-US" altLang="zh-CN" dirty="0"/>
                  <a:t>Idea: </a:t>
                </a:r>
              </a:p>
              <a:p>
                <a:pPr lvl="1"/>
                <a:r>
                  <a:rPr lang="en-US" altLang="zh-CN" dirty="0"/>
                  <a:t>Force the positiveness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altLang="zh-CN">
                            <a:latin typeface="Cambria Math" panose="02040503050406030204" pitchFamily="18" charset="0"/>
                          </a:rPr>
                          <m:t>𝛤</m:t>
                        </m:r>
                      </m:e>
                      <m:sub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altLang="zh-CN" dirty="0"/>
                  <a:t>.                  </a:t>
                </a:r>
                <a:r>
                  <a:rPr lang="en-US" altLang="zh-CN" dirty="0">
                    <a:solidFill>
                      <a:srgbClr val="C00000"/>
                    </a:solidFill>
                  </a:rPr>
                  <a:t>Force a non-decreasing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CN" dirty="0"/>
                  <a:t>. </a:t>
                </a:r>
              </a:p>
              <a:p>
                <a:pPr lvl="1"/>
                <a:endParaRPr lang="en-US" altLang="zh-CN" dirty="0"/>
              </a:p>
              <a:p>
                <a:r>
                  <a:rPr lang="en-US" altLang="zh-CN" dirty="0"/>
                  <a:t>Limitation: </a:t>
                </a:r>
              </a:p>
              <a:p>
                <a:pPr lvl="1"/>
                <a:r>
                  <a:rPr lang="en-US" altLang="zh-CN" dirty="0">
                    <a:solidFill>
                      <a:srgbClr val="C00000"/>
                    </a:solidFill>
                  </a:rPr>
                  <a:t>May fail to keep track of the current gradient scale</a:t>
                </a:r>
                <a:r>
                  <a:rPr lang="en-US" altLang="zh-CN" dirty="0"/>
                  <a:t> </a:t>
                </a:r>
                <a:r>
                  <a:rPr lang="en-US" altLang="zh-CN" dirty="0">
                    <a:solidFill>
                      <a:srgbClr val="C00000"/>
                    </a:solidFill>
                  </a:rPr>
                  <a:t>and being too large. </a:t>
                </a:r>
              </a:p>
              <a:p>
                <a:endParaRPr lang="zh-CN" altLang="en-US" dirty="0"/>
              </a:p>
              <a:p>
                <a:pPr lvl="1"/>
                <a:endParaRPr lang="en-US" altLang="zh-CN" dirty="0"/>
              </a:p>
              <a:p>
                <a:endParaRPr lang="en-US" altLang="zh-CN" dirty="0"/>
              </a:p>
              <a:p>
                <a:pPr lvl="1"/>
                <a:endParaRPr lang="en-US" altLang="zh-CN" dirty="0"/>
              </a:p>
              <a:p>
                <a:endParaRPr lang="zh-CN" altLang="en-US" dirty="0"/>
              </a:p>
              <a:p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DDF79978-9056-4C9F-9E9E-F2B93F0BC24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494026" y="1685678"/>
                <a:ext cx="8372163" cy="4921498"/>
              </a:xfrm>
              <a:blipFill>
                <a:blip r:embed="rId2"/>
                <a:stretch>
                  <a:fillRect l="-801" t="-1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>
            <a:extLst>
              <a:ext uri="{FF2B5EF4-FFF2-40B4-BE49-F238E27FC236}">
                <a16:creationId xmlns:a16="http://schemas.microsoft.com/office/drawing/2014/main" id="{68646D87-1861-437A-9758-A6FE2E9E0F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026" y="975602"/>
            <a:ext cx="8372163" cy="574183"/>
          </a:xfrm>
        </p:spPr>
        <p:txBody>
          <a:bodyPr/>
          <a:lstStyle/>
          <a:p>
            <a:r>
              <a:rPr lang="en-US" altLang="zh-CN" dirty="0"/>
              <a:t>Existing Solution: </a:t>
            </a:r>
            <a:r>
              <a:rPr lang="en-US" altLang="zh-CN" dirty="0" err="1"/>
              <a:t>AMSGrad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8D8EAD5-D9D6-40F7-B535-484C895EE7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2021" y="2145208"/>
            <a:ext cx="2563026" cy="714613"/>
          </a:xfrm>
          <a:prstGeom prst="rect">
            <a:avLst/>
          </a:prstGeom>
        </p:spPr>
      </p:pic>
      <p:sp>
        <p:nvSpPr>
          <p:cNvPr id="5" name="箭头: 右 4">
            <a:extLst>
              <a:ext uri="{FF2B5EF4-FFF2-40B4-BE49-F238E27FC236}">
                <a16:creationId xmlns:a16="http://schemas.microsoft.com/office/drawing/2014/main" id="{4055351C-C875-4EB4-89BB-2D37E664AAB2}"/>
              </a:ext>
            </a:extLst>
          </p:cNvPr>
          <p:cNvSpPr/>
          <p:nvPr/>
        </p:nvSpPr>
        <p:spPr>
          <a:xfrm>
            <a:off x="4504888" y="4295163"/>
            <a:ext cx="536895" cy="218114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214665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2B982E49-D347-40F0-A46B-69296A5B823C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r>
                  <a:rPr lang="en-US" altLang="zh-CN" dirty="0">
                    <a:solidFill>
                      <a:schemeClr val="accent1"/>
                    </a:solidFill>
                  </a:rPr>
                  <a:t>Accumulated step size of each gradient</a:t>
                </a:r>
                <a:r>
                  <a:rPr lang="en-US" altLang="zh-CN" dirty="0"/>
                  <a:t>. </a:t>
                </a:r>
                <a:r>
                  <a:rPr lang="en-US" altLang="zh-CN" dirty="0">
                    <a:solidFill>
                      <a:schemeClr val="bg2"/>
                    </a:solidFill>
                  </a:rPr>
                  <a:t>(denoted by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altLang="zh-CN" dirty="0">
                    <a:solidFill>
                      <a:schemeClr val="bg2"/>
                    </a:solidFill>
                  </a:rPr>
                  <a:t>)</a:t>
                </a:r>
              </a:p>
              <a:p>
                <a:endParaRPr lang="en-US" altLang="zh-CN" dirty="0">
                  <a:solidFill>
                    <a:schemeClr val="bg2"/>
                  </a:solidFill>
                </a:endParaRPr>
              </a:p>
              <a:p>
                <a:endParaRPr lang="en-US" altLang="zh-CN" dirty="0">
                  <a:solidFill>
                    <a:schemeClr val="bg2"/>
                  </a:solidFill>
                </a:endParaRPr>
              </a:p>
              <a:p>
                <a:endParaRPr lang="en-US" altLang="zh-CN" dirty="0">
                  <a:solidFill>
                    <a:schemeClr val="bg2"/>
                  </a:solidFill>
                </a:endParaRPr>
              </a:p>
              <a:p>
                <a:pPr lvl="1"/>
                <a:endParaRPr lang="en-US" altLang="zh-CN" dirty="0">
                  <a:solidFill>
                    <a:schemeClr val="bg2"/>
                  </a:solidFill>
                </a:endParaRPr>
              </a:p>
              <a:p>
                <a:pPr lvl="1"/>
                <a:r>
                  <a:rPr lang="en-US" altLang="zh-CN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CN" dirty="0"/>
                  <a:t> is constant, then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CN" dirty="0"/>
                  <a:t> in Momentum</a:t>
                </a:r>
                <a:r>
                  <a:rPr lang="en-US" altLang="zh-CN" baseline="30000" dirty="0"/>
                  <a:t>*</a:t>
                </a:r>
                <a:r>
                  <a:rPr lang="en-US" altLang="zh-CN" dirty="0"/>
                  <a:t>. </a:t>
                </a:r>
                <a:r>
                  <a:rPr lang="en-US" altLang="zh-CN" dirty="0">
                    <a:solidFill>
                      <a:schemeClr val="bg2"/>
                    </a:solidFill>
                  </a:rPr>
                  <a:t>(Similar to SGD)</a:t>
                </a:r>
              </a:p>
              <a:p>
                <a:pPr lvl="1"/>
                <a:r>
                  <a:rPr lang="en-US" altLang="zh-CN" dirty="0"/>
                  <a:t>However,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altLang="zh-CN" dirty="0">
                    <a:solidFill>
                      <a:srgbClr val="C00000"/>
                    </a:solidFill>
                  </a:rPr>
                  <a:t> is nonuniform in Adam</a:t>
                </a:r>
                <a:r>
                  <a:rPr lang="en-US" altLang="zh-CN" dirty="0"/>
                  <a:t>. </a:t>
                </a:r>
              </a:p>
              <a:p>
                <a:pPr lvl="1"/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2B982E49-D347-40F0-A46B-69296A5B823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801" t="-1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>
            <a:extLst>
              <a:ext uri="{FF2B5EF4-FFF2-40B4-BE49-F238E27FC236}">
                <a16:creationId xmlns:a16="http://schemas.microsoft.com/office/drawing/2014/main" id="{E265D328-6EA0-4A17-889E-64F0C9458D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The New Perspective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表格 3">
                <a:extLst>
                  <a:ext uri="{FF2B5EF4-FFF2-40B4-BE49-F238E27FC236}">
                    <a16:creationId xmlns:a16="http://schemas.microsoft.com/office/drawing/2014/main" id="{9EA8327D-6B98-4606-8710-62D15E1F8C3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89449265"/>
                  </p:ext>
                </p:extLst>
              </p:nvPr>
            </p:nvGraphicFramePr>
            <p:xfrm>
              <a:off x="645952" y="2354975"/>
              <a:ext cx="8004022" cy="1382493"/>
            </p:xfrm>
            <a:graphic>
              <a:graphicData uri="http://schemas.openxmlformats.org/drawingml/2006/table">
                <a:tbl>
                  <a:tblPr bandRow="1">
                    <a:tableStyleId>{073A0DAA-6AF3-43AB-8588-CEC1D06C72B9}</a:tableStyleId>
                  </a:tblPr>
                  <a:tblGrid>
                    <a:gridCol w="1066311">
                      <a:extLst>
                        <a:ext uri="{9D8B030D-6E8A-4147-A177-3AD203B41FA5}">
                          <a16:colId xmlns:a16="http://schemas.microsoft.com/office/drawing/2014/main" val="4189308100"/>
                        </a:ext>
                      </a:extLst>
                    </a:gridCol>
                    <a:gridCol w="1213543">
                      <a:extLst>
                        <a:ext uri="{9D8B030D-6E8A-4147-A177-3AD203B41FA5}">
                          <a16:colId xmlns:a16="http://schemas.microsoft.com/office/drawing/2014/main" val="1876304774"/>
                        </a:ext>
                      </a:extLst>
                    </a:gridCol>
                    <a:gridCol w="3087391">
                      <a:extLst>
                        <a:ext uri="{9D8B030D-6E8A-4147-A177-3AD203B41FA5}">
                          <a16:colId xmlns:a16="http://schemas.microsoft.com/office/drawing/2014/main" val="1845849813"/>
                        </a:ext>
                      </a:extLst>
                    </a:gridCol>
                    <a:gridCol w="2636777">
                      <a:extLst>
                        <a:ext uri="{9D8B030D-6E8A-4147-A177-3AD203B41FA5}">
                          <a16:colId xmlns:a16="http://schemas.microsoft.com/office/drawing/2014/main" val="4111599645"/>
                        </a:ext>
                      </a:extLst>
                    </a:gridCol>
                  </a:tblGrid>
                  <a:tr h="398278"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dirty="0">
                            <a:latin typeface="+mn-ea"/>
                            <a:ea typeface="+mn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latin typeface="+mn-ea"/>
                              <a:ea typeface="+mn-ea"/>
                            </a:rPr>
                            <a:t>SGD</a:t>
                          </a:r>
                          <a:endParaRPr lang="zh-CN" altLang="en-US" dirty="0"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800" dirty="0">
                              <a:latin typeface="+mn-ea"/>
                              <a:ea typeface="+mn-ea"/>
                            </a:rPr>
                            <a:t>Momentum</a:t>
                          </a:r>
                          <a:r>
                            <a:rPr lang="en-US" altLang="zh-CN" baseline="30000" dirty="0">
                              <a:latin typeface="+mn-ea"/>
                              <a:ea typeface="+mn-ea"/>
                            </a:rPr>
                            <a:t>*</a:t>
                          </a:r>
                          <a:endParaRPr lang="zh-CN" altLang="en-US" sz="1800" baseline="30000" dirty="0"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latin typeface="+mn-ea"/>
                              <a:ea typeface="+mn-ea"/>
                            </a:rPr>
                            <a:t>Adam</a:t>
                          </a:r>
                          <a:endParaRPr lang="zh-CN" altLang="en-US" dirty="0"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solidFill>
                          <a:srgbClr val="FF0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33699193"/>
                      </a:ext>
                    </a:extLst>
                  </a:tr>
                  <a:tr h="984215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  <m:t>𝑡</m:t>
                                    </m:r>
                                  </m:sub>
                                  <m:sup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  <m:t>∗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CN" altLang="en-US" dirty="0">
                            <a:latin typeface="+mn-ea"/>
                            <a:ea typeface="+mn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i="1" smtClean="0"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1800"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altLang="zh-CN" sz="1800" smtClean="0"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  <m:t>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>
                            <a:latin typeface="+mn-ea"/>
                            <a:ea typeface="+mn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chr m:val="∑"/>
                                    <m:limLoc m:val="subSup"/>
                                    <m:ctrlPr>
                                      <a:rPr lang="zh-CN" altLang="en-US" i="1" smtClean="0"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5"/>
                                      </m:rPr>
                                      <a:rPr lang="en-US" altLang="zh-CN" smtClean="0"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  <m:t>𝑖</m:t>
                                    </m:r>
                                    <m:r>
                                      <a:rPr lang="en-US" altLang="zh-CN" smtClean="0"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  <m:t>=</m:t>
                                    </m:r>
                                    <m:r>
                                      <a:rPr lang="en-US" altLang="zh-CN" smtClean="0"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  <m:t>𝑡</m:t>
                                    </m:r>
                                  </m:sub>
                                  <m:sup>
                                    <m:r>
                                      <a:rPr lang="en-US" altLang="zh-CN" smtClean="0"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  <m:t>∞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en-US" altLang="zh-CN" sz="1800" i="1" smtClean="0">
                                            <a:latin typeface="Cambria Math" panose="02040503050406030204" pitchFamily="18" charset="0"/>
                                            <a:ea typeface="+mn-ea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sz="1800">
                                            <a:latin typeface="Cambria Math" panose="02040503050406030204" pitchFamily="18" charset="0"/>
                                            <a:ea typeface="+mn-ea"/>
                                          </a:rPr>
                                          <m:t>𝛼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sz="1800" b="0" i="0" smtClean="0">
                                            <a:latin typeface="Cambria Math" panose="02040503050406030204" pitchFamily="18" charset="0"/>
                                            <a:ea typeface="+mn-ea"/>
                                          </a:rPr>
                                          <m:t>i</m:t>
                                        </m:r>
                                      </m:sub>
                                    </m:sSub>
                                    <m:r>
                                      <a:rPr lang="en-US" altLang="zh-CN" sz="1800" smtClean="0"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  <m:t>(1−</m:t>
                                    </m:r>
                                    <m:sSub>
                                      <m:sSubPr>
                                        <m:ctrlPr>
                                          <a:rPr lang="en-US" altLang="zh-CN" sz="1800" i="1" smtClean="0">
                                            <a:latin typeface="Cambria Math" panose="02040503050406030204" pitchFamily="18" charset="0"/>
                                            <a:ea typeface="+mn-ea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sz="1800" smtClean="0">
                                            <a:latin typeface="Cambria Math" panose="02040503050406030204" pitchFamily="18" charset="0"/>
                                            <a:ea typeface="+mn-ea"/>
                                          </a:rPr>
                                          <m:t>𝛽</m:t>
                                        </m:r>
                                      </m:e>
                                      <m:sub>
                                        <m:r>
                                          <a:rPr lang="en-US" altLang="zh-CN" sz="1800" smtClean="0">
                                            <a:latin typeface="Cambria Math" panose="02040503050406030204" pitchFamily="18" charset="0"/>
                                            <a:ea typeface="+mn-ea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altLang="zh-CN" sz="1800" smtClean="0"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  <m:t>)</m:t>
                                    </m:r>
                                    <m:sSubSup>
                                      <m:sSubSupPr>
                                        <m:ctrlPr>
                                          <a:rPr lang="en-US" altLang="zh-CN" sz="1800" i="1" smtClean="0">
                                            <a:latin typeface="Cambria Math" panose="02040503050406030204" pitchFamily="18" charset="0"/>
                                            <a:ea typeface="+mn-ea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zh-CN" altLang="en-US" sz="1800" smtClean="0">
                                            <a:latin typeface="Cambria Math" panose="02040503050406030204" pitchFamily="18" charset="0"/>
                                            <a:ea typeface="+mn-ea"/>
                                          </a:rPr>
                                          <m:t>𝛽</m:t>
                                        </m:r>
                                      </m:e>
                                      <m:sub>
                                        <m:r>
                                          <a:rPr lang="en-US" altLang="zh-CN" sz="1800" smtClean="0">
                                            <a:latin typeface="Cambria Math" panose="02040503050406030204" pitchFamily="18" charset="0"/>
                                            <a:ea typeface="+mn-ea"/>
                                          </a:rPr>
                                          <m:t>1</m:t>
                                        </m:r>
                                      </m:sub>
                                      <m:sup>
                                        <m:r>
                                          <a:rPr lang="en-US" altLang="zh-CN" sz="1800" smtClean="0">
                                            <a:latin typeface="Cambria Math" panose="02040503050406030204" pitchFamily="18" charset="0"/>
                                            <a:ea typeface="+mn-ea"/>
                                          </a:rPr>
                                          <m:t>𝑖</m:t>
                                        </m:r>
                                        <m:r>
                                          <a:rPr lang="en-US" altLang="zh-CN" sz="1800" smtClean="0">
                                            <a:latin typeface="Cambria Math" panose="02040503050406030204" pitchFamily="18" charset="0"/>
                                            <a:ea typeface="+mn-ea"/>
                                          </a:rPr>
                                          <m:t>−</m:t>
                                        </m:r>
                                        <m:r>
                                          <a:rPr lang="en-US" altLang="zh-CN" sz="1800" smtClean="0">
                                            <a:latin typeface="Cambria Math" panose="02040503050406030204" pitchFamily="18" charset="0"/>
                                            <a:ea typeface="+mn-ea"/>
                                          </a:rPr>
                                          <m:t>𝑡</m:t>
                                        </m:r>
                                      </m:sup>
                                    </m:sSubSup>
                                  </m:e>
                                </m:nary>
                              </m:oMath>
                            </m:oMathPara>
                          </a14:m>
                          <a:endParaRPr lang="zh-CN" altLang="en-US" dirty="0">
                            <a:latin typeface="+mn-ea"/>
                            <a:ea typeface="+mn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chr m:val="∑"/>
                                    <m:limLoc m:val="subSup"/>
                                    <m:ctrlPr>
                                      <a:rPr lang="zh-CN" altLang="en-US" i="1" smtClean="0"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5"/>
                                      </m:rPr>
                                      <a:rPr lang="en-US" altLang="zh-CN" smtClean="0"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  <m:t>𝑖</m:t>
                                    </m:r>
                                    <m:r>
                                      <a:rPr lang="en-US" altLang="zh-CN" smtClean="0"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  <m:t>=</m:t>
                                    </m:r>
                                    <m:r>
                                      <a:rPr lang="en-US" altLang="zh-CN" smtClean="0"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  <m:t>𝑡</m:t>
                                    </m:r>
                                  </m:sub>
                                  <m:sup>
                                    <m:r>
                                      <a:rPr lang="en-US" altLang="zh-CN" smtClean="0"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  <m:t>∞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en-US" altLang="zh-CN" sz="1800" i="1" smtClean="0">
                                            <a:latin typeface="Cambria Math" panose="02040503050406030204" pitchFamily="18" charset="0"/>
                                            <a:ea typeface="+mn-ea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sz="1800">
                                            <a:latin typeface="Cambria Math" panose="02040503050406030204" pitchFamily="18" charset="0"/>
                                            <a:ea typeface="+mn-ea"/>
                                          </a:rPr>
                                          <m:t>𝛼</m:t>
                                        </m:r>
                                      </m:e>
                                      <m:sub>
                                        <m:r>
                                          <a:rPr lang="en-US" altLang="zh-CN" sz="1800" b="0" i="1" smtClean="0">
                                            <a:latin typeface="Cambria Math" panose="02040503050406030204" pitchFamily="18" charset="0"/>
                                            <a:ea typeface="+mn-ea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f>
                                      <m:fPr>
                                        <m:ctrlPr>
                                          <a:rPr lang="en-US" altLang="zh-CN" sz="1800" i="1" smtClean="0">
                                            <a:latin typeface="Cambria Math" panose="02040503050406030204" pitchFamily="18" charset="0"/>
                                            <a:ea typeface="+mn-ea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altLang="zh-CN" sz="1800" smtClean="0">
                                            <a:latin typeface="Cambria Math" panose="02040503050406030204" pitchFamily="18" charset="0"/>
                                            <a:ea typeface="+mn-ea"/>
                                          </a:rPr>
                                          <m:t>(1−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altLang="zh-CN" sz="1800" i="1" smtClean="0">
                                                <a:latin typeface="Cambria Math" panose="02040503050406030204" pitchFamily="18" charset="0"/>
                                                <a:ea typeface="+mn-ea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zh-CN" altLang="en-US" sz="1800" smtClean="0">
                                                <a:latin typeface="Cambria Math" panose="02040503050406030204" pitchFamily="18" charset="0"/>
                                                <a:ea typeface="+mn-ea"/>
                                              </a:rPr>
                                              <m:t>𝛽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1800" smtClean="0">
                                                <a:latin typeface="Cambria Math" panose="02040503050406030204" pitchFamily="18" charset="0"/>
                                                <a:ea typeface="+mn-ea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r>
                                          <a:rPr lang="en-US" altLang="zh-CN" sz="1800" smtClean="0">
                                            <a:latin typeface="Cambria Math" panose="02040503050406030204" pitchFamily="18" charset="0"/>
                                            <a:ea typeface="+mn-ea"/>
                                          </a:rPr>
                                          <m:t>)</m:t>
                                        </m:r>
                                        <m:sSubSup>
                                          <m:sSubSupPr>
                                            <m:ctrlPr>
                                              <a:rPr lang="en-US" altLang="zh-CN" sz="1800" i="1" smtClean="0">
                                                <a:latin typeface="Cambria Math" panose="02040503050406030204" pitchFamily="18" charset="0"/>
                                                <a:ea typeface="+mn-ea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zh-CN" altLang="en-US" sz="1800" smtClean="0">
                                                <a:latin typeface="Cambria Math" panose="02040503050406030204" pitchFamily="18" charset="0"/>
                                                <a:ea typeface="+mn-ea"/>
                                              </a:rPr>
                                              <m:t>𝛽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1800" smtClean="0">
                                                <a:latin typeface="Cambria Math" panose="02040503050406030204" pitchFamily="18" charset="0"/>
                                                <a:ea typeface="+mn-ea"/>
                                              </a:rPr>
                                              <m:t>1</m:t>
                                            </m:r>
                                          </m:sub>
                                          <m:sup>
                                            <m:r>
                                              <a:rPr lang="en-US" altLang="zh-CN" sz="1800" smtClean="0">
                                                <a:latin typeface="Cambria Math" panose="02040503050406030204" pitchFamily="18" charset="0"/>
                                                <a:ea typeface="+mn-ea"/>
                                              </a:rPr>
                                              <m:t>𝑖</m:t>
                                            </m:r>
                                            <m:r>
                                              <a:rPr lang="en-US" altLang="zh-CN" sz="1800" smtClean="0">
                                                <a:latin typeface="Cambria Math" panose="02040503050406030204" pitchFamily="18" charset="0"/>
                                                <a:ea typeface="+mn-ea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altLang="zh-CN" sz="1800" smtClean="0">
                                                <a:latin typeface="Cambria Math" panose="02040503050406030204" pitchFamily="18" charset="0"/>
                                                <a:ea typeface="+mn-ea"/>
                                              </a:rPr>
                                              <m:t>𝑡</m:t>
                                            </m:r>
                                          </m:sup>
                                        </m:sSubSup>
                                      </m:num>
                                      <m:den>
                                        <m:rad>
                                          <m:radPr>
                                            <m:degHide m:val="on"/>
                                            <m:ctrlPr>
                                              <a:rPr lang="en-US" altLang="zh-CN" sz="1800" i="1" smtClean="0">
                                                <a:latin typeface="Cambria Math" panose="02040503050406030204" pitchFamily="18" charset="0"/>
                                                <a:ea typeface="+mn-ea"/>
                                              </a:rPr>
                                            </m:ctrlPr>
                                          </m:radPr>
                                          <m:deg/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altLang="zh-CN" sz="1800" i="1" smtClean="0">
                                                    <a:latin typeface="Cambria Math" panose="02040503050406030204" pitchFamily="18" charset="0"/>
                                                    <a:ea typeface="+mn-ea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zh-CN" sz="1800" smtClean="0">
                                                    <a:latin typeface="Cambria Math" panose="02040503050406030204" pitchFamily="18" charset="0"/>
                                                    <a:ea typeface="+mn-ea"/>
                                                  </a:rPr>
                                                  <m:t>𝑣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zh-CN" sz="1800" b="0" i="1" smtClean="0">
                                                    <a:latin typeface="Cambria Math" panose="02040503050406030204" pitchFamily="18" charset="0"/>
                                                    <a:ea typeface="+mn-ea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</m:e>
                                        </m:rad>
                                      </m:den>
                                    </m:f>
                                  </m:e>
                                </m:nary>
                              </m:oMath>
                            </m:oMathPara>
                          </a14:m>
                          <a:endParaRPr lang="zh-CN" altLang="en-US" dirty="0">
                            <a:latin typeface="+mn-ea"/>
                            <a:ea typeface="+mn-ea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9857880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表格 3">
                <a:extLst>
                  <a:ext uri="{FF2B5EF4-FFF2-40B4-BE49-F238E27FC236}">
                    <a16:creationId xmlns:a16="http://schemas.microsoft.com/office/drawing/2014/main" id="{9EA8327D-6B98-4606-8710-62D15E1F8C3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89449265"/>
                  </p:ext>
                </p:extLst>
              </p:nvPr>
            </p:nvGraphicFramePr>
            <p:xfrm>
              <a:off x="645952" y="2354975"/>
              <a:ext cx="8004022" cy="1382493"/>
            </p:xfrm>
            <a:graphic>
              <a:graphicData uri="http://schemas.openxmlformats.org/drawingml/2006/table">
                <a:tbl>
                  <a:tblPr bandRow="1">
                    <a:tableStyleId>{073A0DAA-6AF3-43AB-8588-CEC1D06C72B9}</a:tableStyleId>
                  </a:tblPr>
                  <a:tblGrid>
                    <a:gridCol w="1066311">
                      <a:extLst>
                        <a:ext uri="{9D8B030D-6E8A-4147-A177-3AD203B41FA5}">
                          <a16:colId xmlns:a16="http://schemas.microsoft.com/office/drawing/2014/main" val="4189308100"/>
                        </a:ext>
                      </a:extLst>
                    </a:gridCol>
                    <a:gridCol w="1213543">
                      <a:extLst>
                        <a:ext uri="{9D8B030D-6E8A-4147-A177-3AD203B41FA5}">
                          <a16:colId xmlns:a16="http://schemas.microsoft.com/office/drawing/2014/main" val="1876304774"/>
                        </a:ext>
                      </a:extLst>
                    </a:gridCol>
                    <a:gridCol w="3087391">
                      <a:extLst>
                        <a:ext uri="{9D8B030D-6E8A-4147-A177-3AD203B41FA5}">
                          <a16:colId xmlns:a16="http://schemas.microsoft.com/office/drawing/2014/main" val="1845849813"/>
                        </a:ext>
                      </a:extLst>
                    </a:gridCol>
                    <a:gridCol w="2636777">
                      <a:extLst>
                        <a:ext uri="{9D8B030D-6E8A-4147-A177-3AD203B41FA5}">
                          <a16:colId xmlns:a16="http://schemas.microsoft.com/office/drawing/2014/main" val="4111599645"/>
                        </a:ext>
                      </a:extLst>
                    </a:gridCol>
                  </a:tblGrid>
                  <a:tr h="398278"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dirty="0">
                            <a:latin typeface="+mn-ea"/>
                            <a:ea typeface="+mn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latin typeface="+mn-ea"/>
                              <a:ea typeface="+mn-ea"/>
                            </a:rPr>
                            <a:t>SGD</a:t>
                          </a:r>
                          <a:endParaRPr lang="zh-CN" altLang="en-US" dirty="0"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800" dirty="0">
                              <a:latin typeface="+mn-ea"/>
                              <a:ea typeface="+mn-ea"/>
                            </a:rPr>
                            <a:t>Momentum</a:t>
                          </a:r>
                          <a:r>
                            <a:rPr lang="en-US" altLang="zh-CN" baseline="30000" dirty="0">
                              <a:latin typeface="+mn-ea"/>
                              <a:ea typeface="+mn-ea"/>
                            </a:rPr>
                            <a:t>*</a:t>
                          </a:r>
                          <a:endParaRPr lang="zh-CN" altLang="en-US" sz="1800" baseline="30000" dirty="0"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latin typeface="+mn-ea"/>
                              <a:ea typeface="+mn-ea"/>
                            </a:rPr>
                            <a:t>Adam</a:t>
                          </a:r>
                          <a:endParaRPr lang="zh-CN" altLang="en-US" dirty="0"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solidFill>
                          <a:srgbClr val="FF0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33699193"/>
                      </a:ext>
                    </a:extLst>
                  </a:tr>
                  <a:tr h="984215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71" t="-42593" r="-652571" b="-12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88442" t="-42593" r="-473869" b="-12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73964" t="-42593" r="-85996" b="-12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03695" t="-42593" r="-693" b="-123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857880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表格 7">
                <a:extLst>
                  <a:ext uri="{FF2B5EF4-FFF2-40B4-BE49-F238E27FC236}">
                    <a16:creationId xmlns:a16="http://schemas.microsoft.com/office/drawing/2014/main" id="{8781A4BB-90A2-49E1-BAA9-86FF530CA49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31936104"/>
                  </p:ext>
                </p:extLst>
              </p:nvPr>
            </p:nvGraphicFramePr>
            <p:xfrm>
              <a:off x="277810" y="5066950"/>
              <a:ext cx="8588380" cy="920288"/>
            </p:xfrm>
            <a:graphic>
              <a:graphicData uri="http://schemas.openxmlformats.org/drawingml/2006/table">
                <a:tbl>
                  <a:tblPr bandRow="1">
                    <a:tableStyleId>{073A0DAA-6AF3-43AB-8588-CEC1D06C72B9}</a:tableStyleId>
                  </a:tblPr>
                  <a:tblGrid>
                    <a:gridCol w="4294190">
                      <a:extLst>
                        <a:ext uri="{9D8B030D-6E8A-4147-A177-3AD203B41FA5}">
                          <a16:colId xmlns:a16="http://schemas.microsoft.com/office/drawing/2014/main" val="4093560239"/>
                        </a:ext>
                      </a:extLst>
                    </a:gridCol>
                    <a:gridCol w="4294190">
                      <a:extLst>
                        <a:ext uri="{9D8B030D-6E8A-4147-A177-3AD203B41FA5}">
                          <a16:colId xmlns:a16="http://schemas.microsoft.com/office/drawing/2014/main" val="2168470712"/>
                        </a:ext>
                      </a:extLst>
                    </a:gridCol>
                  </a:tblGrid>
                  <a:tr h="4026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latin typeface="+mn-ea"/>
                              <a:ea typeface="+mn-ea"/>
                            </a:rPr>
                            <a:t>Convergence</a:t>
                          </a:r>
                          <a:endParaRPr lang="zh-CN" altLang="en-US" dirty="0"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latin typeface="+mn-ea"/>
                              <a:ea typeface="+mn-ea"/>
                            </a:rPr>
                            <a:t>Non-convergence</a:t>
                          </a:r>
                          <a:endParaRPr lang="zh-CN" altLang="en-US" dirty="0"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solidFill>
                          <a:srgbClr val="FF0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2975072"/>
                      </a:ext>
                    </a:extLst>
                  </a:tr>
                  <a:tr h="51761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𝑑𝑖𝑟</m:t>
                                </m:r>
                                <m:d>
                                  <m:dPr>
                                    <m:ctrlPr>
                                      <a:rPr lang="en-US" altLang="zh-CN" sz="1600" i="1" smtClean="0"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sz="1600" b="0" i="1" smtClean="0">
                                            <a:latin typeface="Cambria Math" panose="02040503050406030204" pitchFamily="18" charset="0"/>
                                            <a:ea typeface="+mn-ea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sz="1600" i="1" smtClean="0">
                                            <a:latin typeface="Cambria Math" panose="02040503050406030204" pitchFamily="18" charset="0"/>
                                            <a:ea typeface="+mn-ea"/>
                                          </a:rPr>
                                          <m:t>𝔼</m:t>
                                        </m:r>
                                      </m:e>
                                      <m:sub>
                                        <m:sSub>
                                          <m:sSubPr>
                                            <m:ctrlPr>
                                              <a:rPr lang="en-US" altLang="zh-CN" sz="1600" b="0" i="1" smtClean="0">
                                                <a:latin typeface="Cambria Math" panose="02040503050406030204" pitchFamily="18" charset="0"/>
                                                <a:ea typeface="+mn-ea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1600" b="0" i="1" smtClean="0">
                                                <a:latin typeface="Cambria Math" panose="02040503050406030204" pitchFamily="18" charset="0"/>
                                                <a:ea typeface="+mn-ea"/>
                                              </a:rPr>
                                              <m:t>𝑠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1600" b="0" i="1" smtClean="0">
                                                <a:latin typeface="Cambria Math" panose="02040503050406030204" pitchFamily="18" charset="0"/>
                                                <a:ea typeface="+mn-ea"/>
                                              </a:rPr>
                                              <m:t>𝑡</m:t>
                                            </m:r>
                                          </m:sub>
                                        </m:sSub>
                                      </m:sub>
                                    </m:sSub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en-US" altLang="zh-CN" sz="1600" i="1" smtClean="0">
                                            <a:latin typeface="Cambria Math" panose="02040503050406030204" pitchFamily="18" charset="0"/>
                                            <a:ea typeface="+mn-ea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sz="160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∇</m:t>
                                        </m:r>
                                        <m:r>
                                          <a:rPr lang="en-US" altLang="zh-CN" sz="1600" b="0" i="1" smtClean="0">
                                            <a:latin typeface="Cambria Math" panose="02040503050406030204" pitchFamily="18" charset="0"/>
                                            <a:ea typeface="+mn-ea"/>
                                          </a:rPr>
                                          <m:t>𝑓</m:t>
                                        </m:r>
                                        <m:d>
                                          <m:dPr>
                                            <m:ctrlPr>
                                              <a:rPr lang="en-US" altLang="zh-CN" sz="1600" i="1">
                                                <a:latin typeface="Cambria Math" panose="02040503050406030204" pitchFamily="18" charset="0"/>
                                                <a:ea typeface="+mn-ea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altLang="zh-CN" sz="1600" b="0" i="1" smtClean="0">
                                                    <a:latin typeface="Cambria Math" panose="02040503050406030204" pitchFamily="18" charset="0"/>
                                                    <a:ea typeface="+mn-ea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zh-CN" sz="1600" b="0" i="1" smtClean="0">
                                                    <a:latin typeface="Cambria Math" panose="02040503050406030204" pitchFamily="18" charset="0"/>
                                                    <a:ea typeface="+mn-ea"/>
                                                  </a:rPr>
                                                  <m:t>𝑠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zh-CN" sz="1600" b="0" i="1" smtClean="0">
                                                    <a:latin typeface="Cambria Math" panose="02040503050406030204" pitchFamily="18" charset="0"/>
                                                    <a:ea typeface="+mn-ea"/>
                                                  </a:rPr>
                                                  <m:t>𝑡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altLang="zh-CN" sz="1600" b="0" i="1" smtClean="0">
                                                <a:latin typeface="Cambria Math" panose="02040503050406030204" pitchFamily="18" charset="0"/>
                                                <a:ea typeface="+mn-ea"/>
                                              </a:rPr>
                                              <m:t>,</m:t>
                                            </m:r>
                                            <m:r>
                                              <a:rPr lang="zh-CN" altLang="en-US" sz="1600" i="1">
                                                <a:latin typeface="Cambria Math" panose="02040503050406030204" pitchFamily="18" charset="0"/>
                                                <a:ea typeface="+mn-ea"/>
                                              </a:rPr>
                                              <m:t>𝜃</m:t>
                                            </m:r>
                                          </m:e>
                                        </m:d>
                                      </m:e>
                                    </m:d>
                                  </m:e>
                                </m:d>
                                <m:r>
                                  <a:rPr lang="en-US" altLang="zh-CN" sz="1600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=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𝑑𝑖𝑟</m:t>
                                </m:r>
                                <m:r>
                                  <a:rPr lang="en-US" altLang="zh-CN" sz="1600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1600" i="1" smtClean="0"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  <m:t>𝔼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altLang="zh-CN" sz="1600" b="0" i="1" smtClean="0">
                                            <a:latin typeface="Cambria Math" panose="02040503050406030204" pitchFamily="18" charset="0"/>
                                            <a:ea typeface="+mn-ea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600" b="0" i="1" smtClean="0">
                                            <a:latin typeface="Cambria Math" panose="02040503050406030204" pitchFamily="18" charset="0"/>
                                            <a:ea typeface="+mn-ea"/>
                                          </a:rPr>
                                          <m:t>𝑠</m:t>
                                        </m:r>
                                      </m:e>
                                      <m:sub>
                                        <m:r>
                                          <a:rPr lang="en-US" altLang="zh-CN" sz="1600" b="0" i="1" smtClean="0">
                                            <a:latin typeface="Cambria Math" panose="02040503050406030204" pitchFamily="18" charset="0"/>
                                            <a:ea typeface="+mn-ea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sub>
                                </m:sSub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altLang="zh-CN" sz="1600" i="1" smtClean="0"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</m:ctrlPr>
                                  </m:dPr>
                                  <m:e>
                                    <m:sSubSup>
                                      <m:sSubSupPr>
                                        <m:ctrlPr>
                                          <a:rPr lang="en-US" altLang="zh-CN" sz="1600" i="1">
                                            <a:latin typeface="Cambria Math" panose="02040503050406030204" pitchFamily="18" charset="0"/>
                                            <a:ea typeface="+mn-ea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zh-CN" sz="1600" i="1">
                                            <a:latin typeface="Cambria Math" panose="02040503050406030204" pitchFamily="18" charset="0"/>
                                            <a:ea typeface="+mn-ea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altLang="zh-CN" sz="1600" i="1">
                                            <a:latin typeface="Cambria Math" panose="02040503050406030204" pitchFamily="18" charset="0"/>
                                            <a:ea typeface="+mn-ea"/>
                                          </a:rPr>
                                          <m:t>𝑡</m:t>
                                        </m:r>
                                      </m:sub>
                                      <m:sup>
                                        <m:r>
                                          <a:rPr lang="en-US" altLang="zh-CN" sz="1600" i="1">
                                            <a:latin typeface="Cambria Math" panose="02040503050406030204" pitchFamily="18" charset="0"/>
                                            <a:ea typeface="+mn-ea"/>
                                          </a:rPr>
                                          <m:t>∗</m:t>
                                        </m:r>
                                      </m:sup>
                                    </m:sSubSup>
                                    <m:r>
                                      <m:rPr>
                                        <m:sty m:val="p"/>
                                      </m:rPr>
                                      <a:rPr lang="en-US" altLang="zh-CN" sz="16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∇</m:t>
                                    </m:r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  <m:t>𝑓</m:t>
                                    </m:r>
                                    <m:d>
                                      <m:dPr>
                                        <m:ctrlPr>
                                          <a:rPr lang="en-US" altLang="zh-CN" sz="1600" i="1">
                                            <a:latin typeface="Cambria Math" panose="02040503050406030204" pitchFamily="18" charset="0"/>
                                            <a:ea typeface="+mn-ea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zh-CN" sz="1600" b="0" i="1" smtClean="0">
                                                <a:latin typeface="Cambria Math" panose="02040503050406030204" pitchFamily="18" charset="0"/>
                                                <a:ea typeface="+mn-ea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1600" b="0" i="1" smtClean="0">
                                                <a:latin typeface="Cambria Math" panose="02040503050406030204" pitchFamily="18" charset="0"/>
                                                <a:ea typeface="+mn-ea"/>
                                              </a:rPr>
                                              <m:t>𝑠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1600" b="0" i="1" smtClean="0">
                                                <a:latin typeface="Cambria Math" panose="02040503050406030204" pitchFamily="18" charset="0"/>
                                                <a:ea typeface="+mn-ea"/>
                                              </a:rPr>
                                              <m:t>𝑡</m:t>
                                            </m:r>
                                          </m:sub>
                                        </m:sSub>
                                        <m:r>
                                          <a:rPr lang="en-US" altLang="zh-CN" sz="1600" b="0" i="1" smtClean="0">
                                            <a:latin typeface="Cambria Math" panose="02040503050406030204" pitchFamily="18" charset="0"/>
                                            <a:ea typeface="+mn-ea"/>
                                          </a:rPr>
                                          <m:t>, </m:t>
                                        </m:r>
                                        <m:r>
                                          <a:rPr lang="zh-CN" altLang="en-US" sz="1600" i="1">
                                            <a:latin typeface="Cambria Math" panose="02040503050406030204" pitchFamily="18" charset="0"/>
                                            <a:ea typeface="+mn-ea"/>
                                          </a:rPr>
                                          <m:t>𝜃</m:t>
                                        </m:r>
                                      </m:e>
                                    </m:d>
                                  </m:e>
                                </m:d>
                                <m:r>
                                  <a:rPr lang="en-US" altLang="zh-CN" sz="1600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altLang="en-US" sz="1600" i="1" dirty="0">
                            <a:latin typeface="+mn-ea"/>
                            <a:ea typeface="+mn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𝑠𝑖𝑔𝑛</m:t>
                                </m:r>
                                <m:r>
                                  <a:rPr lang="en-US" altLang="zh-CN" sz="1600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1600" i="1" smtClean="0"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  <m:t>𝔼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altLang="zh-CN" sz="1600" b="0" i="1" smtClean="0">
                                            <a:latin typeface="Cambria Math" panose="02040503050406030204" pitchFamily="18" charset="0"/>
                                            <a:ea typeface="+mn-ea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600" b="0" i="1" smtClean="0">
                                            <a:latin typeface="Cambria Math" panose="02040503050406030204" pitchFamily="18" charset="0"/>
                                            <a:ea typeface="+mn-ea"/>
                                          </a:rPr>
                                          <m:t>𝑠</m:t>
                                        </m:r>
                                      </m:e>
                                      <m:sub>
                                        <m:r>
                                          <a:rPr lang="en-US" altLang="zh-CN" sz="1600" b="0" i="1" smtClean="0">
                                            <a:latin typeface="Cambria Math" panose="02040503050406030204" pitchFamily="18" charset="0"/>
                                            <a:ea typeface="+mn-ea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sub>
                                </m:sSub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altLang="zh-CN" sz="1600" i="1" smtClean="0"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sz="16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∇</m:t>
                                    </m:r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  <m:t>𝑓</m:t>
                                    </m:r>
                                    <m:d>
                                      <m:dPr>
                                        <m:ctrlPr>
                                          <a:rPr lang="en-US" altLang="zh-CN" sz="1600" i="1">
                                            <a:latin typeface="Cambria Math" panose="02040503050406030204" pitchFamily="18" charset="0"/>
                                            <a:ea typeface="+mn-ea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zh-CN" sz="1600" b="0" i="1" smtClean="0">
                                                <a:latin typeface="Cambria Math" panose="02040503050406030204" pitchFamily="18" charset="0"/>
                                                <a:ea typeface="+mn-ea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1600" b="0" i="1" smtClean="0">
                                                <a:latin typeface="Cambria Math" panose="02040503050406030204" pitchFamily="18" charset="0"/>
                                                <a:ea typeface="+mn-ea"/>
                                              </a:rPr>
                                              <m:t>𝑠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1600" b="0" i="1" smtClean="0">
                                                <a:latin typeface="Cambria Math" panose="02040503050406030204" pitchFamily="18" charset="0"/>
                                                <a:ea typeface="+mn-ea"/>
                                              </a:rPr>
                                              <m:t>𝑡</m:t>
                                            </m:r>
                                          </m:sub>
                                        </m:sSub>
                                        <m:r>
                                          <a:rPr lang="en-US" altLang="zh-CN" sz="1600" b="0" i="1" smtClean="0">
                                            <a:latin typeface="Cambria Math" panose="02040503050406030204" pitchFamily="18" charset="0"/>
                                            <a:ea typeface="+mn-ea"/>
                                          </a:rPr>
                                          <m:t>, </m:t>
                                        </m:r>
                                        <m:r>
                                          <a:rPr lang="zh-CN" altLang="en-US" sz="1600" i="1">
                                            <a:latin typeface="Cambria Math" panose="02040503050406030204" pitchFamily="18" charset="0"/>
                                            <a:ea typeface="+mn-ea"/>
                                          </a:rPr>
                                          <m:t>𝜃</m:t>
                                        </m:r>
                                      </m:e>
                                    </m:d>
                                  </m:e>
                                </m:d>
                                <m:r>
                                  <a:rPr lang="en-US" altLang="zh-CN" sz="1600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)≠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𝑠𝑖𝑔𝑛</m:t>
                                </m:r>
                                <m:r>
                                  <a:rPr lang="en-US" altLang="zh-CN" sz="1600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1600" i="1" smtClean="0"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  <m:t>𝔼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altLang="zh-CN" sz="1600" b="0" i="1" smtClean="0">
                                            <a:latin typeface="Cambria Math" panose="02040503050406030204" pitchFamily="18" charset="0"/>
                                            <a:ea typeface="+mn-ea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600" b="0" i="1" smtClean="0">
                                            <a:latin typeface="Cambria Math" panose="02040503050406030204" pitchFamily="18" charset="0"/>
                                            <a:ea typeface="+mn-ea"/>
                                          </a:rPr>
                                          <m:t>𝑠</m:t>
                                        </m:r>
                                      </m:e>
                                      <m:sub>
                                        <m:r>
                                          <a:rPr lang="en-US" altLang="zh-CN" sz="1600" b="0" i="1" smtClean="0">
                                            <a:latin typeface="Cambria Math" panose="02040503050406030204" pitchFamily="18" charset="0"/>
                                            <a:ea typeface="+mn-ea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sub>
                                </m:sSub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altLang="zh-CN" sz="1600" i="1" smtClean="0"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</m:ctrlPr>
                                  </m:dPr>
                                  <m:e>
                                    <m:sSubSup>
                                      <m:sSubSupPr>
                                        <m:ctrlPr>
                                          <a:rPr lang="en-US" altLang="zh-CN" sz="1600" i="1">
                                            <a:latin typeface="Cambria Math" panose="02040503050406030204" pitchFamily="18" charset="0"/>
                                            <a:ea typeface="+mn-ea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zh-CN" sz="1600" i="1">
                                            <a:latin typeface="Cambria Math" panose="02040503050406030204" pitchFamily="18" charset="0"/>
                                            <a:ea typeface="+mn-ea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altLang="zh-CN" sz="1600" i="1">
                                            <a:latin typeface="Cambria Math" panose="02040503050406030204" pitchFamily="18" charset="0"/>
                                            <a:ea typeface="+mn-ea"/>
                                          </a:rPr>
                                          <m:t>𝑡</m:t>
                                        </m:r>
                                      </m:sub>
                                      <m:sup>
                                        <m:r>
                                          <a:rPr lang="en-US" altLang="zh-CN" sz="1600" i="1">
                                            <a:latin typeface="Cambria Math" panose="02040503050406030204" pitchFamily="18" charset="0"/>
                                            <a:ea typeface="+mn-ea"/>
                                          </a:rPr>
                                          <m:t>∗</m:t>
                                        </m:r>
                                      </m:sup>
                                    </m:sSubSup>
                                    <m:r>
                                      <m:rPr>
                                        <m:sty m:val="p"/>
                                      </m:rPr>
                                      <a:rPr lang="en-US" altLang="zh-CN" sz="16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∇</m:t>
                                    </m:r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  <m:t>𝑓</m:t>
                                    </m:r>
                                    <m:d>
                                      <m:dPr>
                                        <m:ctrlPr>
                                          <a:rPr lang="en-US" altLang="zh-CN" sz="1600" i="1">
                                            <a:latin typeface="Cambria Math" panose="02040503050406030204" pitchFamily="18" charset="0"/>
                                            <a:ea typeface="+mn-ea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zh-CN" sz="1600" b="0" i="1" smtClean="0">
                                                <a:latin typeface="Cambria Math" panose="02040503050406030204" pitchFamily="18" charset="0"/>
                                                <a:ea typeface="+mn-ea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1600" b="0" i="1" smtClean="0">
                                                <a:latin typeface="Cambria Math" panose="02040503050406030204" pitchFamily="18" charset="0"/>
                                                <a:ea typeface="+mn-ea"/>
                                              </a:rPr>
                                              <m:t>𝑠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1600" b="0" i="1" smtClean="0">
                                                <a:latin typeface="Cambria Math" panose="02040503050406030204" pitchFamily="18" charset="0"/>
                                                <a:ea typeface="+mn-ea"/>
                                              </a:rPr>
                                              <m:t>𝑡</m:t>
                                            </m:r>
                                          </m:sub>
                                        </m:sSub>
                                        <m:r>
                                          <a:rPr lang="en-US" altLang="zh-CN" sz="1600" b="0" i="1" smtClean="0">
                                            <a:latin typeface="Cambria Math" panose="02040503050406030204" pitchFamily="18" charset="0"/>
                                            <a:ea typeface="+mn-ea"/>
                                          </a:rPr>
                                          <m:t>, </m:t>
                                        </m:r>
                                        <m:r>
                                          <a:rPr lang="zh-CN" altLang="en-US" sz="1600" i="1">
                                            <a:latin typeface="Cambria Math" panose="02040503050406030204" pitchFamily="18" charset="0"/>
                                            <a:ea typeface="+mn-ea"/>
                                          </a:rPr>
                                          <m:t>𝜃</m:t>
                                        </m:r>
                                      </m:e>
                                    </m:d>
                                  </m:e>
                                </m:d>
                                <m:r>
                                  <a:rPr lang="en-US" altLang="zh-CN" sz="1600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altLang="en-US" sz="1600" i="1" dirty="0">
                            <a:latin typeface="+mn-ea"/>
                            <a:ea typeface="+mn-ea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42411683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表格 7">
                <a:extLst>
                  <a:ext uri="{FF2B5EF4-FFF2-40B4-BE49-F238E27FC236}">
                    <a16:creationId xmlns:a16="http://schemas.microsoft.com/office/drawing/2014/main" id="{8781A4BB-90A2-49E1-BAA9-86FF530CA49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31936104"/>
                  </p:ext>
                </p:extLst>
              </p:nvPr>
            </p:nvGraphicFramePr>
            <p:xfrm>
              <a:off x="277810" y="5066950"/>
              <a:ext cx="8588380" cy="920288"/>
            </p:xfrm>
            <a:graphic>
              <a:graphicData uri="http://schemas.openxmlformats.org/drawingml/2006/table">
                <a:tbl>
                  <a:tblPr bandRow="1">
                    <a:tableStyleId>{073A0DAA-6AF3-43AB-8588-CEC1D06C72B9}</a:tableStyleId>
                  </a:tblPr>
                  <a:tblGrid>
                    <a:gridCol w="4294190">
                      <a:extLst>
                        <a:ext uri="{9D8B030D-6E8A-4147-A177-3AD203B41FA5}">
                          <a16:colId xmlns:a16="http://schemas.microsoft.com/office/drawing/2014/main" val="4093560239"/>
                        </a:ext>
                      </a:extLst>
                    </a:gridCol>
                    <a:gridCol w="4294190">
                      <a:extLst>
                        <a:ext uri="{9D8B030D-6E8A-4147-A177-3AD203B41FA5}">
                          <a16:colId xmlns:a16="http://schemas.microsoft.com/office/drawing/2014/main" val="2168470712"/>
                        </a:ext>
                      </a:extLst>
                    </a:gridCol>
                  </a:tblGrid>
                  <a:tr h="4026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latin typeface="+mn-ea"/>
                              <a:ea typeface="+mn-ea"/>
                            </a:rPr>
                            <a:t>Convergence</a:t>
                          </a:r>
                          <a:endParaRPr lang="zh-CN" altLang="en-US" dirty="0"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latin typeface="+mn-ea"/>
                              <a:ea typeface="+mn-ea"/>
                            </a:rPr>
                            <a:t>Non-convergence</a:t>
                          </a:r>
                          <a:endParaRPr lang="zh-CN" altLang="en-US" dirty="0"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solidFill>
                          <a:srgbClr val="FF0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2975072"/>
                      </a:ext>
                    </a:extLst>
                  </a:tr>
                  <a:tr h="517616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42" t="-81176" r="-100284" b="-23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00142" t="-81176" r="-284" b="-235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2411683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5E7036FE-75EC-4AA4-B0C3-46FE4EA089B8}"/>
                  </a:ext>
                </a:extLst>
              </p:cNvPr>
              <p:cNvSpPr txBox="1"/>
              <p:nvPr/>
            </p:nvSpPr>
            <p:spPr>
              <a:xfrm>
                <a:off x="645952" y="6145495"/>
                <a:ext cx="2289601" cy="307777"/>
              </a:xfrm>
              <a:prstGeom prst="rect">
                <a:avLst/>
              </a:prstGeom>
              <a:noFill/>
              <a:ln>
                <a:solidFill>
                  <a:schemeClr val="bg2"/>
                </a:solidFill>
              </a:ln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i="1" dirty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i="1" dirty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sz="1400" i="1" dirty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sz="1400" i="1" dirty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1400" dirty="0">
                    <a:solidFill>
                      <a:schemeClr val="bg2"/>
                    </a:solidFill>
                    <a:latin typeface="+mn-ea"/>
                  </a:rPr>
                  <a:t>is sample or mini-batch. </a:t>
                </a:r>
                <a:endParaRPr lang="zh-CN" altLang="en-US" sz="1400" dirty="0">
                  <a:solidFill>
                    <a:schemeClr val="bg2"/>
                  </a:solidFill>
                  <a:latin typeface="+mn-ea"/>
                </a:endParaRP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5E7036FE-75EC-4AA4-B0C3-46FE4EA089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952" y="6145495"/>
                <a:ext cx="2289601" cy="307777"/>
              </a:xfrm>
              <a:prstGeom prst="rect">
                <a:avLst/>
              </a:prstGeom>
              <a:blipFill>
                <a:blip r:embed="rId5"/>
                <a:stretch>
                  <a:fillRect t="-1887" b="-16981"/>
                </a:stretch>
              </a:blipFill>
              <a:ln>
                <a:solidFill>
                  <a:schemeClr val="bg2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58052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1B4DD054-535C-48F1-9DC0-32773EDF96FD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494026" y="1685678"/>
                <a:ext cx="8372163" cy="4921498"/>
              </a:xfrm>
            </p:spPr>
            <p:txBody>
              <a:bodyPr/>
              <a:lstStyle/>
              <a:p>
                <a:r>
                  <a:rPr lang="en-US" altLang="zh-CN" dirty="0"/>
                  <a:t>Positive correlation between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sSub>
                          <m:sSub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{</m:t>
                            </m:r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</m:sSubSup>
                  </m:oMath>
                </a14:m>
                <a:r>
                  <a:rPr lang="en-US" altLang="zh-CN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altLang="zh-CN" b="0" i="1" dirty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CN" dirty="0"/>
                  <a:t>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zh-CN">
                        <a:latin typeface="Cambria Math" panose="02040503050406030204" pitchFamily="18" charset="0"/>
                      </a:rPr>
                      <m:t>+(1−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>
                        <a:latin typeface="Cambria Math" panose="02040503050406030204" pitchFamily="18" charset="0"/>
                      </a:rPr>
                      <m:t>)</m:t>
                    </m:r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zh-CN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zh-CN" altLang="en-US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𝜑</m:t>
                    </m:r>
                    <m:r>
                      <a:rPr lang="en-US" altLang="zh-CN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altLang="zh-CN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altLang="zh-CN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altLang="zh-CN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CN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altLang="zh-CN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zh-CN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>
                    <a:solidFill>
                      <a:schemeClr val="bg2"/>
                    </a:solidFill>
                  </a:rPr>
                  <a:t> is independent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dirty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altLang="zh-CN" dirty="0" err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CN" dirty="0">
                    <a:solidFill>
                      <a:schemeClr val="bg2"/>
                    </a:solidFill>
                  </a:rPr>
                  <a:t>.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zh-CN" dirty="0">
                    <a:solidFill>
                      <a:schemeClr val="bg2"/>
                    </a:solidFill>
                  </a:rPr>
                  <a:t> is positively correlated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CN" dirty="0">
                    <a:solidFill>
                      <a:schemeClr val="bg2"/>
                    </a:solidFill>
                  </a:rPr>
                  <a:t>. </a:t>
                </a:r>
              </a:p>
              <a:p>
                <a:pPr lvl="1"/>
                <a:endParaRPr lang="en-US" altLang="zh-CN" dirty="0"/>
              </a:p>
              <a:p>
                <a:r>
                  <a:rPr lang="en-US" altLang="zh-CN" dirty="0"/>
                  <a:t>Irregular and </a:t>
                </a:r>
                <a:r>
                  <a:rPr lang="en-US" altLang="zh-CN" dirty="0">
                    <a:solidFill>
                      <a:schemeClr val="accent1"/>
                    </a:solidFill>
                  </a:rPr>
                  <a:t>biased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altLang="zh-CN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altLang="zh-CN" dirty="0">
                    <a:solidFill>
                      <a:schemeClr val="accent1"/>
                    </a:solidFill>
                  </a:rPr>
                  <a:t>: </a:t>
                </a:r>
                <a:r>
                  <a:rPr lang="en-US" altLang="zh-CN" dirty="0">
                    <a:solidFill>
                      <a:schemeClr val="bg2"/>
                    </a:solidFill>
                  </a:rPr>
                  <a:t>(assuming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altLang="zh-CN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zh-CN" dirty="0">
                    <a:solidFill>
                      <a:schemeClr val="bg2"/>
                    </a:solidFill>
                  </a:rPr>
                  <a:t>)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dirty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altLang="zh-CN" dirty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CN" dirty="0"/>
                  <a:t> with large magnitude tends to have a small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altLang="zh-CN" dirty="0"/>
                  <a:t>;</a:t>
                </a:r>
                <a:endParaRPr lang="zh-CN" alt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dirty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altLang="zh-CN" dirty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CN" dirty="0"/>
                  <a:t> with small magnitude tends to have a large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altLang="zh-CN" dirty="0"/>
                  <a:t>.</a:t>
                </a:r>
              </a:p>
              <a:p>
                <a:pPr lvl="1"/>
                <a:endParaRPr lang="en-US" altLang="zh-CN" dirty="0"/>
              </a:p>
              <a:p>
                <a:r>
                  <a:rPr lang="en-US" altLang="zh-CN" dirty="0"/>
                  <a:t>Counterexamples can hence be easily constructed.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1B4DD054-535C-48F1-9DC0-32773EDF96F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494026" y="1685678"/>
                <a:ext cx="8372163" cy="4921498"/>
              </a:xfrm>
              <a:blipFill>
                <a:blip r:embed="rId2"/>
                <a:stretch>
                  <a:fillRect l="-801" t="-1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>
            <a:extLst>
              <a:ext uri="{FF2B5EF4-FFF2-40B4-BE49-F238E27FC236}">
                <a16:creationId xmlns:a16="http://schemas.microsoft.com/office/drawing/2014/main" id="{698D6209-746A-4E65-96C8-1786D83492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026" y="975602"/>
            <a:ext cx="8372163" cy="574183"/>
          </a:xfrm>
        </p:spPr>
        <p:txBody>
          <a:bodyPr/>
          <a:lstStyle/>
          <a:p>
            <a:r>
              <a:rPr lang="en-US" altLang="zh-CN" dirty="0"/>
              <a:t>Non-convergence of Adam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59AD9CC4-1241-472B-8AA5-F898AD016774}"/>
                  </a:ext>
                </a:extLst>
              </p:cNvPr>
              <p:cNvSpPr/>
              <p:nvPr/>
            </p:nvSpPr>
            <p:spPr>
              <a:xfrm>
                <a:off x="6679318" y="6021888"/>
                <a:ext cx="2279150" cy="585288"/>
              </a:xfrm>
              <a:prstGeom prst="rect">
                <a:avLst/>
              </a:prstGeom>
              <a:noFill/>
              <a:ln>
                <a:solidFill>
                  <a:schemeClr val="bg2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40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1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altLang="zh-CN" sz="1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altLang="zh-CN" sz="1400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zh-CN" altLang="en-US" sz="1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altLang="zh-CN" sz="14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14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sz="14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altLang="zh-CN" sz="14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1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40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1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f>
                            <m:fPr>
                              <m:ctrlPr>
                                <a:rPr lang="en-US" altLang="zh-CN" sz="1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140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(1−</m:t>
                              </m:r>
                              <m:sSub>
                                <m:sSubPr>
                                  <m:ctrlPr>
                                    <a:rPr lang="en-US" altLang="zh-CN" sz="14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140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altLang="zh-CN" sz="140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sz="140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sSubSup>
                                <m:sSubSupPr>
                                  <m:ctrlPr>
                                    <a:rPr lang="en-US" altLang="zh-CN" sz="14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zh-CN" altLang="en-US" sz="140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altLang="zh-CN" sz="140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zh-CN" sz="140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CN" sz="140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sz="140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bSup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altLang="zh-CN" sz="14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b>
                                    <m:sSubPr>
                                      <m:ctrlPr>
                                        <a:rPr lang="en-US" altLang="zh-CN" sz="1400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400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altLang="zh-CN" sz="1400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rad>
                            </m:den>
                          </m:f>
                        </m:e>
                      </m:nary>
                    </m:oMath>
                  </m:oMathPara>
                </a14:m>
                <a:endParaRPr lang="zh-CN" altLang="en-US" sz="1400" dirty="0">
                  <a:solidFill>
                    <a:schemeClr val="bg2"/>
                  </a:solidFill>
                  <a:latin typeface="+mn-ea"/>
                </a:endParaRPr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59AD9CC4-1241-472B-8AA5-F898AD0167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9318" y="6021888"/>
                <a:ext cx="2279150" cy="58528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bg2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A79B37B7-9E79-43E8-8B6D-7312275C10FF}"/>
                  </a:ext>
                </a:extLst>
              </p:cNvPr>
              <p:cNvSpPr/>
              <p:nvPr/>
            </p:nvSpPr>
            <p:spPr>
              <a:xfrm>
                <a:off x="6769217" y="4191472"/>
                <a:ext cx="1135888" cy="63023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rad>
                        </m:den>
                      </m:f>
                    </m:oMath>
                  </m:oMathPara>
                </a14:m>
                <a:endParaRPr lang="zh-CN" altLang="en-US" dirty="0">
                  <a:latin typeface="+mn-ea"/>
                </a:endParaRPr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A79B37B7-9E79-43E8-8B6D-7312275C10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9217" y="4191472"/>
                <a:ext cx="1135888" cy="63023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607176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CF454AD9-5415-49E4-8684-B1518B03B0AA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494026" y="1685678"/>
                <a:ext cx="8834532" cy="4921498"/>
              </a:xfrm>
            </p:spPr>
            <p:txBody>
              <a:bodyPr/>
              <a:lstStyle/>
              <a:p>
                <a:r>
                  <a:rPr lang="en-US" altLang="zh-CN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is a random variable </a:t>
                </a:r>
                <a:r>
                  <a:rPr lang="en-US" altLang="zh-CN" dirty="0">
                    <a:solidFill>
                      <a:schemeClr val="accent1"/>
                    </a:solidFill>
                  </a:rPr>
                  <a:t>independent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altLang="zh-CN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CN" dirty="0">
                    <a:solidFill>
                      <a:schemeClr val="accent1"/>
                    </a:solidFill>
                  </a:rPr>
                  <a:t> </a:t>
                </a:r>
                <a:r>
                  <a:rPr lang="en-US" altLang="zh-CN" dirty="0"/>
                  <a:t>that </a:t>
                </a:r>
                <a:r>
                  <a:rPr lang="en-US" altLang="zh-CN" dirty="0">
                    <a:solidFill>
                      <a:schemeClr val="accent1"/>
                    </a:solidFill>
                  </a:rPr>
                  <a:t>follows a fixed distribution</a:t>
                </a:r>
                <a:r>
                  <a:rPr lang="en-US" altLang="zh-CN" dirty="0"/>
                  <a:t>, </a:t>
                </a:r>
              </a:p>
              <a:p>
                <a:pPr marL="0" indent="0">
                  <a:buNone/>
                </a:pPr>
                <a:endParaRPr lang="en-US" altLang="zh-CN" dirty="0"/>
              </a:p>
              <a:p>
                <a:endParaRPr lang="en-US" altLang="zh-CN" dirty="0"/>
              </a:p>
              <a:p>
                <a:r>
                  <a:rPr lang="en-US" altLang="zh-CN" dirty="0"/>
                  <a:t>Then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altLang="zh-CN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dirty="0"/>
                  <a:t>follows a fixed distribution. </a:t>
                </a:r>
              </a:p>
              <a:p>
                <a:endParaRPr lang="en-US" altLang="zh-CN" dirty="0"/>
              </a:p>
              <a:p>
                <a:r>
                  <a:rPr lang="en-US" altLang="zh-CN" dirty="0"/>
                  <a:t>Then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𝑑𝑖𝑟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𝔼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∇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d>
                          </m:e>
                        </m:d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𝑑𝑖𝑟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i="1" dirty="0"/>
                  <a:t> </a:t>
                </a:r>
                <a:r>
                  <a:rPr lang="en-US" altLang="zh-CN" dirty="0">
                    <a:solidFill>
                      <a:schemeClr val="bg2"/>
                    </a:solidFill>
                  </a:rPr>
                  <a:t>(Similar to SGD)</a:t>
                </a:r>
                <a:endParaRPr lang="zh-CN" altLang="en-US" dirty="0">
                  <a:solidFill>
                    <a:schemeClr val="bg2"/>
                  </a:solidFill>
                </a:endParaRPr>
              </a:p>
              <a:p>
                <a:endParaRPr lang="en-US" altLang="zh-CN" dirty="0"/>
              </a:p>
            </p:txBody>
          </p:sp>
        </mc:Choice>
        <mc:Fallback xmlns="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CF454AD9-5415-49E4-8684-B1518B03B0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494026" y="1685678"/>
                <a:ext cx="8834532" cy="4921498"/>
              </a:xfrm>
              <a:blipFill>
                <a:blip r:embed="rId2"/>
                <a:stretch>
                  <a:fillRect l="-759" t="-1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>
            <a:extLst>
              <a:ext uri="{FF2B5EF4-FFF2-40B4-BE49-F238E27FC236}">
                <a16:creationId xmlns:a16="http://schemas.microsoft.com/office/drawing/2014/main" id="{AB4213F4-CFCD-4757-BDF4-05116F8DC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Towards Convergence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E54F8DA0-71E0-43F1-9718-CA164E6160F7}"/>
                  </a:ext>
                </a:extLst>
              </p:cNvPr>
              <p:cNvSpPr/>
              <p:nvPr/>
            </p:nvSpPr>
            <p:spPr>
              <a:xfrm>
                <a:off x="1232062" y="2243735"/>
                <a:ext cx="3179332" cy="79669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zh-CN" alt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altLang="zh-CN" sz="200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00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sz="200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altLang="zh-CN" sz="2000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f>
                            <m:f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000">
                                  <a:latin typeface="Cambria Math" panose="02040503050406030204" pitchFamily="18" charset="0"/>
                                </a:rPr>
                                <m:t>(1−</m:t>
                              </m:r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000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altLang="zh-CN" sz="200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sz="200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sSubSup>
                                <m:sSubSup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zh-CN" altLang="en-US" sz="2000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altLang="zh-CN" sz="200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zh-CN" sz="200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CN" sz="200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sz="200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bSup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b>
                                    <m:sSubPr>
                                      <m:ctrlP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00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rad>
                            </m:den>
                          </m:f>
                        </m:e>
                      </m:nary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E54F8DA0-71E0-43F1-9718-CA164E6160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2062" y="2243735"/>
                <a:ext cx="3179332" cy="79669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56106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934F2C05-3C25-45B1-A5F2-AABDE789F411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CN" dirty="0"/>
                  <a:t> with </a:t>
                </a:r>
                <a:r>
                  <a:rPr lang="en-US" altLang="zh-CN" dirty="0">
                    <a:solidFill>
                      <a:srgbClr val="C00000"/>
                    </a:solidFill>
                  </a:rPr>
                  <a:t>temporally</a:t>
                </a:r>
                <a:r>
                  <a:rPr lang="en-US" altLang="zh-CN" dirty="0"/>
                  <a:t> </a:t>
                </a:r>
                <a:r>
                  <a:rPr lang="en-US" altLang="zh-CN" dirty="0">
                    <a:solidFill>
                      <a:srgbClr val="C00000"/>
                    </a:solidFill>
                  </a:rPr>
                  <a:t>shifted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CN" dirty="0"/>
                  <a:t>. </a:t>
                </a:r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b="0" i="1" dirty="0">
                  <a:latin typeface="Cambria Math" panose="02040503050406030204" pitchFamily="18" charset="0"/>
                </a:endParaRPr>
              </a:p>
              <a:p>
                <a:r>
                  <a:rPr lang="en-US" altLang="zh-CN" dirty="0"/>
                  <a:t>Properties:</a:t>
                </a:r>
              </a:p>
              <a:p>
                <a:endParaRPr lang="en-US" altLang="zh-CN" dirty="0"/>
              </a:p>
              <a:p>
                <a:pPr lvl="1"/>
                <a:r>
                  <a:rPr lang="en-US" altLang="zh-CN" dirty="0">
                    <a:solidFill>
                      <a:srgbClr val="C00000"/>
                    </a:solidFill>
                  </a:rPr>
                  <a:t>Independence,</a:t>
                </a:r>
                <a:r>
                  <a:rPr lang="en-US" altLang="zh-CN" dirty="0"/>
                  <a:t> if mini-batches (i.e.,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CN" dirty="0"/>
                  <a:t>) are independent of each other. </a:t>
                </a:r>
              </a:p>
              <a:p>
                <a:pPr lvl="1"/>
                <a:r>
                  <a:rPr lang="en-US" altLang="zh-CN" dirty="0">
                    <a:solidFill>
                      <a:srgbClr val="C00000"/>
                    </a:solidFill>
                  </a:rPr>
                  <a:t>Fixed</a:t>
                </a:r>
                <a:r>
                  <a:rPr lang="en-US" altLang="zh-CN" dirty="0"/>
                  <a:t> </a:t>
                </a:r>
                <a:r>
                  <a:rPr lang="en-US" altLang="zh-CN" dirty="0">
                    <a:solidFill>
                      <a:srgbClr val="C00000"/>
                    </a:solidFill>
                  </a:rPr>
                  <a:t>distribution</a:t>
                </a:r>
                <a:r>
                  <a:rPr lang="en-US" altLang="zh-CN" dirty="0"/>
                  <a:t>,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dirty="0"/>
                  <a:t>keeps unchanged. </a:t>
                </a:r>
                <a:r>
                  <a:rPr lang="en-US" altLang="zh-CN" sz="1600" dirty="0">
                    <a:solidFill>
                      <a:schemeClr val="bg2"/>
                    </a:solidFill>
                  </a:rPr>
                  <a:t>(approximately hold at convergence?)</a:t>
                </a:r>
                <a:endParaRPr lang="en-US" altLang="zh-CN" dirty="0">
                  <a:solidFill>
                    <a:schemeClr val="bg2"/>
                  </a:solidFill>
                </a:endParaRPr>
              </a:p>
              <a:p>
                <a:endParaRPr lang="en-US" altLang="zh-CN" dirty="0"/>
              </a:p>
            </p:txBody>
          </p:sp>
        </mc:Choice>
        <mc:Fallback xmlns="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934F2C05-3C25-45B1-A5F2-AABDE789F41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801" t="-1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>
            <a:extLst>
              <a:ext uri="{FF2B5EF4-FFF2-40B4-BE49-F238E27FC236}">
                <a16:creationId xmlns:a16="http://schemas.microsoft.com/office/drawing/2014/main" id="{1DC0F6DF-D0C3-4181-B7C7-15CF24717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AdaShift: Core Idea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869DFBAB-88EE-4D33-B8D8-FA86AAEF0EA0}"/>
                  </a:ext>
                </a:extLst>
              </p:cNvPr>
              <p:cNvSpPr/>
              <p:nvPr/>
            </p:nvSpPr>
            <p:spPr>
              <a:xfrm>
                <a:off x="913997" y="3429000"/>
                <a:ext cx="2347887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;</m:t>
                      </m:r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200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869DFBAB-88EE-4D33-B8D8-FA86AAEF0E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997" y="3429000"/>
                <a:ext cx="2347887" cy="400110"/>
              </a:xfrm>
              <a:prstGeom prst="rect">
                <a:avLst/>
              </a:prstGeom>
              <a:blipFill>
                <a:blip r:embed="rId3"/>
                <a:stretch>
                  <a:fillRect b="-1846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组合 10">
            <a:extLst>
              <a:ext uri="{FF2B5EF4-FFF2-40B4-BE49-F238E27FC236}">
                <a16:creationId xmlns:a16="http://schemas.microsoft.com/office/drawing/2014/main" id="{C42ABE0F-EACA-47A0-A795-B70D6FF9F36A}"/>
              </a:ext>
            </a:extLst>
          </p:cNvPr>
          <p:cNvGrpSpPr/>
          <p:nvPr/>
        </p:nvGrpSpPr>
        <p:grpSpPr>
          <a:xfrm>
            <a:off x="1292320" y="2280000"/>
            <a:ext cx="3279680" cy="405239"/>
            <a:chOff x="1292320" y="2280000"/>
            <a:chExt cx="3279680" cy="405239"/>
          </a:xfrm>
        </p:grpSpPr>
        <p:sp>
          <p:nvSpPr>
            <p:cNvPr id="4" name="矩形: 圆角 3">
              <a:extLst>
                <a:ext uri="{FF2B5EF4-FFF2-40B4-BE49-F238E27FC236}">
                  <a16:creationId xmlns:a16="http://schemas.microsoft.com/office/drawing/2014/main" id="{F843758B-94CE-4B6E-86BC-84ECE2398972}"/>
                </a:ext>
              </a:extLst>
            </p:cNvPr>
            <p:cNvSpPr/>
            <p:nvPr/>
          </p:nvSpPr>
          <p:spPr>
            <a:xfrm>
              <a:off x="4088702" y="2495551"/>
              <a:ext cx="323849" cy="154780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矩形 9">
                  <a:extLst>
                    <a:ext uri="{FF2B5EF4-FFF2-40B4-BE49-F238E27FC236}">
                      <a16:creationId xmlns:a16="http://schemas.microsoft.com/office/drawing/2014/main" id="{2E61EEF3-6EBE-4DF7-91EE-96181A7D36BC}"/>
                    </a:ext>
                  </a:extLst>
                </p:cNvPr>
                <p:cNvSpPr/>
                <p:nvPr/>
              </p:nvSpPr>
              <p:spPr>
                <a:xfrm>
                  <a:off x="1292320" y="2280000"/>
                  <a:ext cx="3279680" cy="40523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+(1−</m:t>
                        </m:r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)</m:t>
                        </m:r>
                        <m:sSubSup>
                          <m:sSubSup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  <m:sup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zh-CN" altLang="en-US" sz="2000" dirty="0"/>
                </a:p>
              </p:txBody>
            </p:sp>
          </mc:Choice>
          <mc:Fallback xmlns="">
            <p:sp>
              <p:nvSpPr>
                <p:cNvPr id="10" name="矩形 9">
                  <a:extLst>
                    <a:ext uri="{FF2B5EF4-FFF2-40B4-BE49-F238E27FC236}">
                      <a16:creationId xmlns:a16="http://schemas.microsoft.com/office/drawing/2014/main" id="{2E61EEF3-6EBE-4DF7-91EE-96181A7D36B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92320" y="2280000"/>
                  <a:ext cx="3279680" cy="405239"/>
                </a:xfrm>
                <a:prstGeom prst="rect">
                  <a:avLst/>
                </a:prstGeom>
                <a:blipFill>
                  <a:blip r:embed="rId4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90267048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392A501C-D004-46D4-B1A8-3173E00ECC7C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Temporally </a:t>
                </a:r>
                <a:r>
                  <a:rPr lang="en-US" altLang="zh-CN" dirty="0">
                    <a:solidFill>
                      <a:schemeClr val="accent1"/>
                    </a:solidFill>
                  </a:rPr>
                  <a:t>shift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zh-CN" dirty="0">
                    <a:solidFill>
                      <a:schemeClr val="accent1"/>
                    </a:solidFill>
                  </a:rPr>
                  <a:t> step</a:t>
                </a:r>
                <a:r>
                  <a:rPr lang="en-US" altLang="zh-CN" dirty="0"/>
                  <a:t> and average over the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zh-CN" dirty="0"/>
                  <a:t> gradients:</a:t>
                </a:r>
              </a:p>
              <a:p>
                <a:pPr lvl="1">
                  <a:lnSpc>
                    <a:spcPct val="150000"/>
                  </a:lnSpc>
                </a:pPr>
                <a:endParaRPr lang="en-US" altLang="zh-CN" sz="2800" dirty="0">
                  <a:cs typeface="Arial" panose="020B0604020202020204" pitchFamily="34" charset="0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zh-CN" dirty="0">
                  <a:cs typeface="Arial" panose="020B0604020202020204" pitchFamily="34" charset="0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zh-CN" dirty="0">
                  <a:cs typeface="Arial" panose="020B0604020202020204" pitchFamily="34" charset="0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zh-CN" dirty="0">
                  <a:cs typeface="Arial" panose="020B0604020202020204" pitchFamily="34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dirty="0">
                    <a:cs typeface="Arial" panose="020B0604020202020204" pitchFamily="34" charset="0"/>
                  </a:rPr>
                  <a:t>Truncated version of moving average.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0, 1</m:t>
                        </m:r>
                      </m:e>
                    </m:d>
                  </m:oMath>
                </a14:m>
                <a:r>
                  <a:rPr lang="en-US" altLang="zh-CN" dirty="0"/>
                  <a:t>.</a:t>
                </a: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392A501C-D004-46D4-B1A8-3173E00ECC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801" t="-1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>
            <a:extLst>
              <a:ext uri="{FF2B5EF4-FFF2-40B4-BE49-F238E27FC236}">
                <a16:creationId xmlns:a16="http://schemas.microsoft.com/office/drawing/2014/main" id="{62249C2E-5075-485D-A542-13D99E0BC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AdaShift: First Moment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0A52970B-3C45-47B7-A79C-17513FB6EA74}"/>
                  </a:ext>
                </a:extLst>
              </p:cNvPr>
              <p:cNvSpPr/>
              <p:nvPr/>
            </p:nvSpPr>
            <p:spPr>
              <a:xfrm>
                <a:off x="717260" y="2339321"/>
                <a:ext cx="4572000" cy="2043380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lvl="1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sSubSup>
                        <m:sSubSup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altLang="zh-CN" sz="2000" i="1" dirty="0">
                  <a:latin typeface="Cambria Math" panose="02040503050406030204" pitchFamily="18" charset="0"/>
                </a:endParaRPr>
              </a:p>
              <a:p>
                <a:pPr lvl="1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2000" i="1" dirty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type m:val="lin"/>
                          <m:ctrlPr>
                            <a:rPr lang="en-US" altLang="zh-CN" sz="200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altLang="zh-CN" sz="200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ctrlPr>
                                    <a:rPr lang="en-US" altLang="zh-CN" sz="20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zh-CN" sz="2000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CN" sz="2000" i="1" dirty="0">
                                      <a:latin typeface="Cambria Math" panose="02040503050406030204" pitchFamily="18" charset="0"/>
                                    </a:rPr>
                                    <m:t>=0</m:t>
                                  </m:r>
                                </m:sub>
                                <m:sup>
                                  <m:r>
                                    <a:rPr lang="en-US" altLang="zh-CN" sz="2000" i="1" dirty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altLang="zh-CN" sz="2000" i="1" dirty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lang="en-US" altLang="zh-CN" sz="20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zh-CN" altLang="en-US" sz="2000" i="1" dirty="0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altLang="zh-CN" sz="2000" i="1" dirty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altLang="zh-CN" sz="2000" i="1" dirty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p>
                                  </m:sSubSup>
                                  <m:sSub>
                                    <m:sSubPr>
                                      <m:ctrlPr>
                                        <a:rPr lang="en-US" altLang="zh-CN" sz="20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000" i="1" dirty="0"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</m:e>
                                    <m:sub>
                                      <m:r>
                                        <a:rPr lang="en-US" altLang="zh-CN" sz="2000" i="1" dirty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altLang="zh-CN" sz="2000" i="1" dirty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sz="2000" i="1" dirty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</m:d>
                        </m:num>
                        <m:den>
                          <m:d>
                            <m:dPr>
                              <m:ctrlPr>
                                <a:rPr lang="en-US" altLang="zh-CN" sz="200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ctrlPr>
                                    <a:rPr lang="en-US" altLang="zh-CN" sz="20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zh-CN" sz="2000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CN" sz="2000" i="1" dirty="0">
                                      <a:latin typeface="Cambria Math" panose="02040503050406030204" pitchFamily="18" charset="0"/>
                                    </a:rPr>
                                    <m:t>=0</m:t>
                                  </m:r>
                                </m:sub>
                                <m:sup>
                                  <m:r>
                                    <a:rPr lang="en-US" altLang="zh-CN" sz="2000" i="1" dirty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altLang="zh-CN" sz="2000" i="1" dirty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lang="en-US" altLang="zh-CN" sz="20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zh-CN" altLang="en-US" sz="2000" i="1" dirty="0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altLang="zh-CN" sz="2000" i="1" dirty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altLang="zh-CN" sz="2000" i="1" dirty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p>
                                  </m:sSubSup>
                                </m:e>
                              </m:nary>
                            </m:e>
                          </m:d>
                        </m:den>
                      </m:f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0A52970B-3C45-47B7-A79C-17513FB6EA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260" y="2339321"/>
                <a:ext cx="4572000" cy="204338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矩形: 圆角 4">
            <a:extLst>
              <a:ext uri="{FF2B5EF4-FFF2-40B4-BE49-F238E27FC236}">
                <a16:creationId xmlns:a16="http://schemas.microsoft.com/office/drawing/2014/main" id="{99ECAA40-2B2D-4E7E-B15A-A55FC29BE252}"/>
              </a:ext>
            </a:extLst>
          </p:cNvPr>
          <p:cNvSpPr/>
          <p:nvPr/>
        </p:nvSpPr>
        <p:spPr>
          <a:xfrm>
            <a:off x="3916844" y="2657884"/>
            <a:ext cx="353531" cy="15478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64741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394FE264-4B8D-4DBE-96CF-A728C5E44D6F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494026" y="1685678"/>
                <a:ext cx="8372163" cy="4921498"/>
              </a:xfrm>
            </p:spPr>
            <p:txBody>
              <a:bodyPr/>
              <a:lstStyle/>
              <a:p>
                <a:r>
                  <a:rPr lang="en-US" altLang="zh-CN" dirty="0"/>
                  <a:t>As long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CN" dirty="0"/>
                  <a:t> is a random variable that is independent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altLang="zh-CN" b="0" i="1" dirty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CN" dirty="0"/>
                  <a:t>.</a:t>
                </a:r>
                <a:endParaRPr lang="zh-CN" altLang="en-US" dirty="0"/>
              </a:p>
              <a:p>
                <a:pPr>
                  <a:lnSpc>
                    <a:spcPct val="150000"/>
                  </a:lnSpc>
                </a:pPr>
                <a:r>
                  <a:rPr lang="en-US" altLang="zh-CN" dirty="0"/>
                  <a:t>Generalized update rule:</a:t>
                </a:r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394FE264-4B8D-4DBE-96CF-A728C5E44D6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494026" y="1685678"/>
                <a:ext cx="8372163" cy="4921498"/>
              </a:xfrm>
              <a:blipFill>
                <a:blip r:embed="rId2"/>
                <a:stretch>
                  <a:fillRect l="-801" t="-1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标题 2">
                <a:extLst>
                  <a:ext uri="{FF2B5EF4-FFF2-40B4-BE49-F238E27FC236}">
                    <a16:creationId xmlns:a16="http://schemas.microsoft.com/office/drawing/2014/main" id="{198BA5B2-9C7F-4653-94C6-F6BE6FA791F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494026" y="975602"/>
                <a:ext cx="8372163" cy="574183"/>
              </a:xfrm>
            </p:spPr>
            <p:txBody>
              <a:bodyPr/>
              <a:lstStyle/>
              <a:p>
                <a:r>
                  <a:rPr lang="en-US" altLang="zh-CN" dirty="0"/>
                  <a:t>AdaShift: Generalize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标题 2">
                <a:extLst>
                  <a:ext uri="{FF2B5EF4-FFF2-40B4-BE49-F238E27FC236}">
                    <a16:creationId xmlns:a16="http://schemas.microsoft.com/office/drawing/2014/main" id="{198BA5B2-9C7F-4653-94C6-F6BE6FA791F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494026" y="975602"/>
                <a:ext cx="8372163" cy="574183"/>
              </a:xfrm>
              <a:blipFill>
                <a:blip r:embed="rId3"/>
                <a:stretch>
                  <a:fillRect l="-1894" t="-22340" b="-2766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AA09DB9F-2272-48FE-9A25-3AE9952CF72E}"/>
                  </a:ext>
                </a:extLst>
              </p:cNvPr>
              <p:cNvSpPr/>
              <p:nvPr/>
            </p:nvSpPr>
            <p:spPr>
              <a:xfrm>
                <a:off x="782834" y="3016361"/>
                <a:ext cx="3249159" cy="4089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sSubSup>
                        <m:sSubSup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CN" altLang="en-US" sz="2000" dirty="0">
                  <a:latin typeface="+mn-ea"/>
                </a:endParaRPr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AA09DB9F-2272-48FE-9A25-3AE9952CF7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834" y="3016361"/>
                <a:ext cx="3249159" cy="408958"/>
              </a:xfrm>
              <a:prstGeom prst="rect">
                <a:avLst/>
              </a:prstGeom>
              <a:blipFill>
                <a:blip r:embed="rId4"/>
                <a:stretch>
                  <a:fillRect b="-134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2E065654-7A14-401C-9C94-0D642B14E05A}"/>
                  </a:ext>
                </a:extLst>
              </p:cNvPr>
              <p:cNvSpPr/>
              <p:nvPr/>
            </p:nvSpPr>
            <p:spPr>
              <a:xfrm>
                <a:off x="782834" y="4342246"/>
                <a:ext cx="368754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sz="20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zh-CN" sz="2000" i="1">
                        <a:latin typeface="Cambria Math" panose="02040503050406030204" pitchFamily="18" charset="0"/>
                      </a:rPr>
                      <m:t>+(1−</m:t>
                    </m:r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000" i="1">
                        <a:latin typeface="Cambria Math" panose="02040503050406030204" pitchFamily="18" charset="0"/>
                      </a:rPr>
                      <m:t>)</m:t>
                    </m:r>
                    <m:r>
                      <a:rPr lang="zh-CN" altLang="en-US" sz="2000" i="1"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000" dirty="0">
                    <a:latin typeface="+mn-ea"/>
                  </a:rPr>
                  <a:t> </a:t>
                </a:r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2E065654-7A14-401C-9C94-0D642B14E0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834" y="4342246"/>
                <a:ext cx="3687548" cy="400110"/>
              </a:xfrm>
              <a:prstGeom prst="rect">
                <a:avLst/>
              </a:prstGeom>
              <a:blipFill>
                <a:blip r:embed="rId5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CF784A28-EF4E-4812-B806-919F116EE622}"/>
                  </a:ext>
                </a:extLst>
              </p:cNvPr>
              <p:cNvSpPr/>
              <p:nvPr/>
            </p:nvSpPr>
            <p:spPr>
              <a:xfrm>
                <a:off x="782834" y="5666080"/>
                <a:ext cx="2296911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zh-CN" altLang="en-US" sz="2000" i="1">
                        <a:latin typeface="Cambria Math" panose="02040503050406030204" pitchFamily="18" charset="0"/>
                      </a:rPr>
                      <m:t>𝜑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zh-CN" sz="2000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000" dirty="0">
                    <a:latin typeface="+mn-ea"/>
                  </a:rPr>
                  <a:t> </a:t>
                </a:r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CF784A28-EF4E-4812-B806-919F116EE6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834" y="5666080"/>
                <a:ext cx="2296911" cy="400110"/>
              </a:xfrm>
              <a:prstGeom prst="rect">
                <a:avLst/>
              </a:prstGeom>
              <a:blipFill>
                <a:blip r:embed="rId6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CB0F35ED-C679-4D65-AEB3-CD2D14230DA8}"/>
                  </a:ext>
                </a:extLst>
              </p:cNvPr>
              <p:cNvSpPr/>
              <p:nvPr/>
            </p:nvSpPr>
            <p:spPr>
              <a:xfrm>
                <a:off x="4479721" y="5666080"/>
                <a:ext cx="4540042" cy="40498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max</m:t>
                    </m:r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𝑛𝑜𝑟𝑚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zh-CN" altLang="en-US" dirty="0">
                    <a:latin typeface="+mn-ea"/>
                  </a:rPr>
                  <a:t> </a:t>
                </a: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CB0F35ED-C679-4D65-AEB3-CD2D14230D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9721" y="5666080"/>
                <a:ext cx="4540042" cy="404983"/>
              </a:xfrm>
              <a:prstGeom prst="rect">
                <a:avLst/>
              </a:prstGeom>
              <a:blipFill>
                <a:blip r:embed="rId7"/>
                <a:stretch>
                  <a:fillRect b="-89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箭头: 下 8">
            <a:extLst>
              <a:ext uri="{FF2B5EF4-FFF2-40B4-BE49-F238E27FC236}">
                <a16:creationId xmlns:a16="http://schemas.microsoft.com/office/drawing/2014/main" id="{F1809DD3-8FC8-420B-A791-F80C32C66636}"/>
              </a:ext>
            </a:extLst>
          </p:cNvPr>
          <p:cNvSpPr/>
          <p:nvPr/>
        </p:nvSpPr>
        <p:spPr>
          <a:xfrm>
            <a:off x="1533014" y="4860938"/>
            <a:ext cx="360726" cy="692084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10" name="箭头: 下 9">
            <a:extLst>
              <a:ext uri="{FF2B5EF4-FFF2-40B4-BE49-F238E27FC236}">
                <a16:creationId xmlns:a16="http://schemas.microsoft.com/office/drawing/2014/main" id="{05FF129C-1371-4304-9749-5FA91AD78627}"/>
              </a:ext>
            </a:extLst>
          </p:cNvPr>
          <p:cNvSpPr/>
          <p:nvPr/>
        </p:nvSpPr>
        <p:spPr>
          <a:xfrm>
            <a:off x="1533014" y="3561212"/>
            <a:ext cx="360726" cy="692084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9E7BF663-7F3F-4472-95CB-327D2AC3D7FE}"/>
                  </a:ext>
                </a:extLst>
              </p:cNvPr>
              <p:cNvSpPr/>
              <p:nvPr/>
            </p:nvSpPr>
            <p:spPr>
              <a:xfrm>
                <a:off x="4479721" y="4040272"/>
                <a:ext cx="4540042" cy="100405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wrap="square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zh-CN" altLang="en-US" sz="1600" i="1" smtClean="0">
                          <a:latin typeface="Cambria Math" panose="02040503050406030204" pitchFamily="18" charset="0"/>
                        </a:rPr>
                        <m:t>𝜙</m:t>
                      </m:r>
                      <m:d>
                        <m:dPr>
                          <m:ctrlPr>
                            <a:rPr lang="en-US" altLang="zh-CN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altLang="zh-CN" sz="16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zh-CN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  <m:sup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p>
                                </m:sSubSup>
                              </m:e>
                              <m:e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𝑟𝑒𝑑𝑢𝑐𝑒</m:t>
                                </m:r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_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 sz="1600">
                                    <a:latin typeface="Cambria Math" panose="02040503050406030204" pitchFamily="18" charset="0"/>
                                  </a:rPr>
                                  <m:t>max</m:t>
                                </m:r>
                                <m:r>
                                  <a:rPr lang="en-US" altLang="zh-CN" sz="160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Sup>
                                  <m:sSubSupPr>
                                    <m:ctrlPr>
                                      <a:rPr lang="en-US" altLang="zh-CN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  <m:sup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p>
                                </m:sSubSup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sSub>
                                  <m:sSubPr>
                                    <m:ctrlPr>
                                      <a:rPr lang="en-US" altLang="zh-CN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</m:e>
                              <m:e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𝑟𝑒𝑑𝑢𝑐𝑒</m:t>
                                </m:r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_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 sz="1600">
                                    <a:latin typeface="Cambria Math" panose="02040503050406030204" pitchFamily="18" charset="0"/>
                                  </a:rPr>
                                  <m:t>mean</m:t>
                                </m:r>
                                <m:r>
                                  <a:rPr lang="en-US" altLang="zh-CN" sz="160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Sup>
                                  <m:sSubSupPr>
                                    <m:ctrlPr>
                                      <a:rPr lang="en-US" altLang="zh-CN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  <m:sup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p>
                                </m:sSubSup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𝑛𝑜𝑟𝑚</m:t>
                                </m:r>
                                <m:d>
                                  <m:dPr>
                                    <m:ctrlPr>
                                      <a:rPr lang="en-US" altLang="zh-CN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600" i="1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a:rPr lang="en-US" altLang="zh-CN" sz="1600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  <m:r>
                                          <a:rPr lang="en-US" altLang="zh-CN" sz="1600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altLang="zh-CN" sz="1600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1600" dirty="0">
                  <a:latin typeface="+mn-ea"/>
                </a:endParaRPr>
              </a:p>
            </p:txBody>
          </p:sp>
        </mc:Choice>
        <mc:Fallback xmlns="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9E7BF663-7F3F-4472-95CB-327D2AC3D7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9721" y="4040272"/>
                <a:ext cx="4540042" cy="100405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490564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B5645BD0-2965-4D9B-B0C9-E3B59A09E6D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94026" y="1685678"/>
            <a:ext cx="8372163" cy="4921498"/>
          </a:xfrm>
        </p:spPr>
        <p:txBody>
          <a:bodyPr/>
          <a:lstStyle/>
          <a:p>
            <a:r>
              <a:rPr lang="en-US" altLang="zh-CN" dirty="0"/>
              <a:t>Training issues</a:t>
            </a:r>
          </a:p>
          <a:p>
            <a:pPr lvl="1"/>
            <a:r>
              <a:rPr lang="en-US" altLang="zh-CN" b="1" strike="sngStrike" dirty="0"/>
              <a:t>Instability</a:t>
            </a:r>
          </a:p>
          <a:p>
            <a:pPr lvl="1"/>
            <a:r>
              <a:rPr lang="en-US" altLang="zh-CN" dirty="0"/>
              <a:t>Unreachable optimum</a:t>
            </a:r>
          </a:p>
          <a:p>
            <a:r>
              <a:rPr lang="en-US" altLang="zh-CN" dirty="0"/>
              <a:t>Sample quality issues</a:t>
            </a:r>
          </a:p>
          <a:p>
            <a:pPr lvl="1"/>
            <a:r>
              <a:rPr lang="en-US" altLang="zh-CN" strike="sngStrike" dirty="0"/>
              <a:t>Complex dataset</a:t>
            </a:r>
          </a:p>
          <a:p>
            <a:pPr lvl="1"/>
            <a:r>
              <a:rPr lang="en-US" altLang="zh-CN" dirty="0"/>
              <a:t>Ghost effect</a:t>
            </a:r>
          </a:p>
          <a:p>
            <a:r>
              <a:rPr lang="en-US" altLang="zh-CN" dirty="0"/>
              <a:t>Generalization issue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1D74246B-3371-4792-B208-CB6DBAAB3D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026" y="975602"/>
            <a:ext cx="8372163" cy="574183"/>
          </a:xfrm>
        </p:spPr>
        <p:txBody>
          <a:bodyPr/>
          <a:lstStyle/>
          <a:p>
            <a:r>
              <a:rPr lang="en-US" altLang="zh-CN" dirty="0"/>
              <a:t>Key Problems</a:t>
            </a:r>
            <a:endParaRPr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7707A375-6D56-45D3-9735-66D47508A0EA}"/>
              </a:ext>
            </a:extLst>
          </p:cNvPr>
          <p:cNvSpPr/>
          <p:nvPr/>
        </p:nvSpPr>
        <p:spPr>
          <a:xfrm>
            <a:off x="4894002" y="1794735"/>
            <a:ext cx="3972187" cy="2147704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/>
              <a:t>Symptoms: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Hyperparameter sensitive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Mode collapse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Training failure (diverge / crash)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Related work: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C00000"/>
                </a:solidFill>
              </a:rPr>
              <a:t>Lipschitz GANs. (ICML, 2019)</a:t>
            </a:r>
          </a:p>
        </p:txBody>
      </p:sp>
    </p:spTree>
    <p:extLst>
      <p:ext uri="{BB962C8B-B14F-4D97-AF65-F5344CB8AC3E}">
        <p14:creationId xmlns:p14="http://schemas.microsoft.com/office/powerpoint/2010/main" val="150859547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4AEB57AE-F338-41F2-89FD-ECEDB1620446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494026" y="1685678"/>
                <a:ext cx="8372163" cy="4921498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dirty="0"/>
                  <a:t>If </a:t>
                </a:r>
                <a14:m>
                  <m:oMath xmlns:m="http://schemas.openxmlformats.org/officeDocument/2006/math">
                    <m:r>
                      <a:rPr lang="zh-CN" altLang="en-US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altLang="zh-CN" dirty="0"/>
                  <a:t> has dimension reduction effect,</a:t>
                </a:r>
              </a:p>
              <a:p>
                <a:pPr lvl="1"/>
                <a:r>
                  <a:rPr lang="en-US" altLang="zh-CN" dirty="0"/>
                  <a:t>Such as norm(), </a:t>
                </a:r>
                <a:r>
                  <a:rPr lang="en-US" altLang="zh-CN" dirty="0" err="1"/>
                  <a:t>reduce_mean</a:t>
                </a:r>
                <a:r>
                  <a:rPr lang="en-US" altLang="zh-CN" dirty="0"/>
                  <a:t>(), </a:t>
                </a:r>
                <a:r>
                  <a:rPr lang="en-US" altLang="zh-CN" dirty="0" err="1"/>
                  <a:t>reduce_max</a:t>
                </a:r>
                <a:r>
                  <a:rPr lang="en-US" altLang="zh-CN" dirty="0"/>
                  <a:t>()</a:t>
                </a:r>
              </a:p>
              <a:p>
                <a:endParaRPr lang="en-US" altLang="zh-CN" dirty="0"/>
              </a:p>
              <a:p>
                <a:r>
                  <a:rPr lang="en-US" altLang="zh-CN" dirty="0"/>
                  <a:t>Then, these dimensions will have a shared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CN" dirty="0"/>
                  <a:t>.</a:t>
                </a:r>
              </a:p>
              <a:p>
                <a:r>
                  <a:rPr lang="en-US" altLang="zh-CN" dirty="0"/>
                  <a:t>Then, relative gradient scale among these dimensions will be keep.</a:t>
                </a: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4AEB57AE-F338-41F2-89FD-ECEDB162044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494026" y="1685678"/>
                <a:ext cx="8372163" cy="4921498"/>
              </a:xfrm>
              <a:blipFill>
                <a:blip r:embed="rId2"/>
                <a:stretch>
                  <a:fillRect l="-801" t="-1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标题 2">
                <a:extLst>
                  <a:ext uri="{FF2B5EF4-FFF2-40B4-BE49-F238E27FC236}">
                    <a16:creationId xmlns:a16="http://schemas.microsoft.com/office/drawing/2014/main" id="{C70AFE85-01EE-40E0-83F7-67A9AD21593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494026" y="975602"/>
                <a:ext cx="8372163" cy="574183"/>
              </a:xfrm>
            </p:spPr>
            <p:txBody>
              <a:bodyPr/>
              <a:lstStyle/>
              <a:p>
                <a:r>
                  <a:rPr lang="en-US" altLang="zh-CN" dirty="0"/>
                  <a:t>AdaShift: Share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dirty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dirty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>
                    <a:sym typeface="Wingdings" panose="05000000000000000000" pitchFamily="2" charset="2"/>
                  </a:rPr>
                  <a:t> adaptive SGD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" name="标题 2">
                <a:extLst>
                  <a:ext uri="{FF2B5EF4-FFF2-40B4-BE49-F238E27FC236}">
                    <a16:creationId xmlns:a16="http://schemas.microsoft.com/office/drawing/2014/main" id="{C70AFE85-01EE-40E0-83F7-67A9AD21593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494026" y="975602"/>
                <a:ext cx="8372163" cy="574183"/>
              </a:xfrm>
              <a:blipFill>
                <a:blip r:embed="rId3"/>
                <a:stretch>
                  <a:fillRect l="-1821" t="-24468" b="-2872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3E4A5F2A-F13D-4E85-A9CF-C81425E686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8909652"/>
              </p:ext>
            </p:extLst>
          </p:nvPr>
        </p:nvGraphicFramePr>
        <p:xfrm>
          <a:off x="629174" y="4731390"/>
          <a:ext cx="7902430" cy="1233276"/>
        </p:xfrm>
        <a:graphic>
          <a:graphicData uri="http://schemas.openxmlformats.org/drawingml/2006/table">
            <a:tbl>
              <a:tblPr>
                <a:tableStyleId>{93296810-A885-4BE3-A3E7-6D5BEEA58F35}</a:tableStyleId>
              </a:tblPr>
              <a:tblGrid>
                <a:gridCol w="892640">
                  <a:extLst>
                    <a:ext uri="{9D8B030D-6E8A-4147-A177-3AD203B41FA5}">
                      <a16:colId xmlns:a16="http://schemas.microsoft.com/office/drawing/2014/main" val="3964987829"/>
                    </a:ext>
                  </a:extLst>
                </a:gridCol>
                <a:gridCol w="4074738">
                  <a:extLst>
                    <a:ext uri="{9D8B030D-6E8A-4147-A177-3AD203B41FA5}">
                      <a16:colId xmlns:a16="http://schemas.microsoft.com/office/drawing/2014/main" val="3201233907"/>
                    </a:ext>
                  </a:extLst>
                </a:gridCol>
                <a:gridCol w="2935052">
                  <a:extLst>
                    <a:ext uri="{9D8B030D-6E8A-4147-A177-3AD203B41FA5}">
                      <a16:colId xmlns:a16="http://schemas.microsoft.com/office/drawing/2014/main" val="465707532"/>
                    </a:ext>
                  </a:extLst>
                </a:gridCol>
              </a:tblGrid>
              <a:tr h="407320"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Adam</a:t>
                      </a:r>
                      <a:endParaRPr lang="zh-CN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remove gradient scale</a:t>
                      </a:r>
                      <a:endParaRPr lang="zh-CN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Keep the gradient signs. </a:t>
                      </a:r>
                      <a:endParaRPr lang="zh-CN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2257707"/>
                  </a:ext>
                </a:extLst>
              </a:tr>
              <a:tr h="412978"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SGD</a:t>
                      </a:r>
                      <a:endParaRPr lang="zh-CN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keep gradient scale</a:t>
                      </a:r>
                      <a:endParaRPr lang="zh-CN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Keep the gradient direction. </a:t>
                      </a:r>
                      <a:endParaRPr lang="zh-CN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57698308"/>
                  </a:ext>
                </a:extLst>
              </a:tr>
              <a:tr h="412978"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AdaShift</a:t>
                      </a:r>
                      <a:endParaRPr lang="zh-CN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remove the global scale, but keep the relative scale</a:t>
                      </a:r>
                      <a:endParaRPr lang="zh-CN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/>
                        <a:t>Keep the gradient direction. </a:t>
                      </a:r>
                      <a:endParaRPr lang="zh-CN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626622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2870216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E957159E-ABAB-40A6-A00C-BE0C3A35343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CN" dirty="0"/>
              <a:t>Counterexamples: (converge as expected)</a:t>
            </a:r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0B6E96C1-8A89-4073-B1A3-D4F0A2E81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Experiments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5CB1DDD-4589-4EBF-8AC4-70F749128A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588" y="2467151"/>
            <a:ext cx="7755038" cy="3358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485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04CC42CE-1188-4F17-BA44-B03FE3FBA8E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CN" dirty="0"/>
              <a:t>Benchmarks: competitive with Adam</a:t>
            </a:r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B66E06DB-9B5F-4FC6-9636-CD54FAEC6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Experiments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ECDC433-AA2F-441C-AD90-AF4716CD51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5970" y="2215279"/>
            <a:ext cx="5592060" cy="4258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2389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04CC42CE-1188-4F17-BA44-B03FE3FBA8E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CN" dirty="0"/>
              <a:t>Benchmarks: competitive with Adam</a:t>
            </a:r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B66E06DB-9B5F-4FC6-9636-CD54FAEC6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Experiments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4C165A3-6150-4D11-8ABF-988E8373F8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7500" y="2226397"/>
            <a:ext cx="5309000" cy="4380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26980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48CB7FC5-9917-42C2-8BB7-34CE0041F57B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New feature:</a:t>
                </a:r>
              </a:p>
              <a:p>
                <a:pPr lvl="1"/>
                <a:endParaRPr lang="en-US" altLang="zh-CN" dirty="0"/>
              </a:p>
              <a:p>
                <a:pPr lvl="1"/>
                <a:r>
                  <a:rPr lang="en-US" altLang="zh-CN" dirty="0">
                    <a:solidFill>
                      <a:srgbClr val="C00000"/>
                    </a:solidFill>
                  </a:rPr>
                  <a:t>Totally removed the extra memory cost for storing past gradients. </a:t>
                </a:r>
              </a:p>
              <a:p>
                <a:pPr lvl="1"/>
                <a:endParaRPr lang="en-US" altLang="zh-CN" dirty="0"/>
              </a:p>
              <a:p>
                <a:r>
                  <a:rPr lang="en-US" altLang="zh-CN" dirty="0"/>
                  <a:t>Perfection:</a:t>
                </a:r>
              </a:p>
              <a:p>
                <a:pPr lvl="1"/>
                <a:endParaRPr lang="en-US" altLang="zh-CN" dirty="0"/>
              </a:p>
              <a:p>
                <a:pPr lvl="1"/>
                <a:r>
                  <a:rPr lang="en-US" altLang="zh-CN" dirty="0"/>
                  <a:t>Extensive study of generalized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CN" dirty="0"/>
                  <a:t> and trying to find better variants. </a:t>
                </a:r>
              </a:p>
              <a:p>
                <a:pPr lvl="1"/>
                <a:endParaRPr lang="en-US" altLang="zh-CN" dirty="0"/>
              </a:p>
              <a:p>
                <a:pPr lvl="1"/>
                <a:r>
                  <a:rPr lang="en-US" altLang="zh-CN" dirty="0"/>
                  <a:t>Convergence rate, etc.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48CB7FC5-9917-42C2-8BB7-34CE0041F57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801" t="-1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>
            <a:extLst>
              <a:ext uri="{FF2B5EF4-FFF2-40B4-BE49-F238E27FC236}">
                <a16:creationId xmlns:a16="http://schemas.microsoft.com/office/drawing/2014/main" id="{F0E28341-A4B7-4464-A34E-BF582C57D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AdaShift++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023892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B0F43BC-7F9A-41F8-BD6B-728E53300F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Sample Quality Issue</a:t>
            </a:r>
            <a:endParaRPr lang="zh-CN" altLang="en-US" dirty="0"/>
          </a:p>
        </p:txBody>
      </p:sp>
      <p:sp>
        <p:nvSpPr>
          <p:cNvPr id="5" name="副标题 4">
            <a:extLst>
              <a:ext uri="{FF2B5EF4-FFF2-40B4-BE49-F238E27FC236}">
                <a16:creationId xmlns:a16="http://schemas.microsoft.com/office/drawing/2014/main" id="{902BD373-A553-4B49-B1BC-024404ED98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" y="5034521"/>
            <a:ext cx="9144000" cy="604299"/>
          </a:xfrm>
        </p:spPr>
        <p:txBody>
          <a:bodyPr/>
          <a:lstStyle/>
          <a:p>
            <a:r>
              <a:rPr lang="en-US" altLang="zh-CN" dirty="0"/>
              <a:t>AM-GAN. (ICLR, 2018)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9427295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35EA05F-B93B-4EC1-A786-D4FDA4E59D0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CN" dirty="0"/>
              <a:t>Low sample quality when GANs is trained on complex dataset.</a:t>
            </a:r>
          </a:p>
          <a:p>
            <a:r>
              <a:rPr lang="en-US" altLang="zh-CN" dirty="0"/>
              <a:t>Label information can significantly improve the sample quality.</a:t>
            </a:r>
          </a:p>
          <a:p>
            <a:endParaRPr lang="en-US" altLang="zh-CN" dirty="0"/>
          </a:p>
          <a:p>
            <a:r>
              <a:rPr lang="en-US" altLang="zh-CN" dirty="0"/>
              <a:t>However,</a:t>
            </a:r>
          </a:p>
          <a:p>
            <a:pPr lvl="1"/>
            <a:r>
              <a:rPr lang="en-US" altLang="zh-CN" dirty="0"/>
              <a:t>Existing works lack of theoretical justification.</a:t>
            </a:r>
          </a:p>
          <a:p>
            <a:pPr lvl="1"/>
            <a:r>
              <a:rPr lang="en-US" altLang="zh-CN" dirty="0"/>
              <a:t>How class labels interact with GANs is not fully understood.</a:t>
            </a:r>
          </a:p>
          <a:p>
            <a:endParaRPr lang="zh-CN" altLang="en-US" dirty="0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F7B7B672-769A-4955-AEE6-A67347678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Background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7131048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4F021229-E318-49E3-A511-1464123A668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94026" y="1685678"/>
            <a:ext cx="8372163" cy="4921498"/>
          </a:xfrm>
        </p:spPr>
        <p:txBody>
          <a:bodyPr>
            <a:normAutofit/>
          </a:bodyPr>
          <a:lstStyle/>
          <a:p>
            <a:r>
              <a:rPr lang="en-US" altLang="zh-CN" dirty="0"/>
              <a:t>Adversary training is missing in the auxiliary classifier.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Maximum activation of class logit is not guaranteed to be good sample. </a:t>
            </a:r>
          </a:p>
          <a:p>
            <a:endParaRPr lang="en-US" altLang="zh-CN" dirty="0"/>
          </a:p>
          <a:p>
            <a:endParaRPr lang="en-US" altLang="zh-CN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F95F175F-35D5-4BF4-8F26-4AC8DF3ADA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026" y="975602"/>
            <a:ext cx="8372163" cy="574183"/>
          </a:xfrm>
        </p:spPr>
        <p:txBody>
          <a:bodyPr/>
          <a:lstStyle/>
          <a:p>
            <a:r>
              <a:rPr lang="en-US" altLang="zh-CN" dirty="0"/>
              <a:t>Limitation of AC-GAN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7746182-76D7-4B6E-8A79-5092C2DC93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695" y="2398239"/>
            <a:ext cx="2509540" cy="2220903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B594C0E2-68A7-4DD0-9FEF-36F40C0A7154}"/>
              </a:ext>
            </a:extLst>
          </p:cNvPr>
          <p:cNvSpPr txBox="1"/>
          <p:nvPr/>
        </p:nvSpPr>
        <p:spPr>
          <a:xfrm>
            <a:off x="1199018" y="4619142"/>
            <a:ext cx="1957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Odena</a:t>
            </a:r>
            <a:r>
              <a:rPr lang="en-US" altLang="zh-CN" dirty="0"/>
              <a:t> et al. 2017</a:t>
            </a:r>
            <a:endParaRPr lang="zh-CN" altLang="en-US" sz="2400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46732C1A-AC83-4F24-8989-C301B5FB976E}"/>
              </a:ext>
            </a:extLst>
          </p:cNvPr>
          <p:cNvSpPr/>
          <p:nvPr/>
        </p:nvSpPr>
        <p:spPr>
          <a:xfrm>
            <a:off x="3531157" y="3206984"/>
            <a:ext cx="553095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Train an auxiliary classifier.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G maximizes samples’ activation on class logits.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4932113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0DF108F4-6C14-459C-9BBD-F05690CEB60C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Class-aware gradient:</a:t>
                </a:r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r>
                  <a:rPr lang="en-US" altLang="zh-CN" dirty="0"/>
                  <a:t>The gradient is distributed to logit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altLang="zh-CN" b="0" i="1" dirty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CN" dirty="0"/>
                  <a:t> according to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dirty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altLang="zh-CN" b="0" i="1" dirty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altLang="zh-CN" b="0" i="1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0" i="1" dirty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b="0" i="1" dirty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sSub>
                          <m:sSub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dirty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altLang="zh-CN" b="0" i="1" dirty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r>
                          <a:rPr lang="en-US" altLang="zh-CN" b="0" i="1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0" i="1" dirty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b="0" i="1" dirty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US" altLang="zh-CN" b="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dirty="0"/>
                  <a:t>.</a:t>
                </a:r>
                <a:endParaRPr lang="zh-CN" altLang="en-US" dirty="0"/>
              </a:p>
              <a:p>
                <a:r>
                  <a:rPr lang="en-US" altLang="zh-CN" dirty="0"/>
                  <a:t>The gradient tends to refine each sample towards one of the classes.</a:t>
                </a:r>
                <a:endParaRPr lang="zh-CN" altLang="en-US" dirty="0"/>
              </a:p>
              <a:p>
                <a:endParaRPr lang="zh-CN" altLang="en-US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0DF108F4-6C14-459C-9BBD-F05690CEB60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801" t="-1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>
            <a:extLst>
              <a:ext uri="{FF2B5EF4-FFF2-40B4-BE49-F238E27FC236}">
                <a16:creationId xmlns:a16="http://schemas.microsoft.com/office/drawing/2014/main" id="{F43D242C-5904-4AB2-8FEC-44A7827CB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How LabelGAN Works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91D8724-5FA0-46D3-B073-4F4B675059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2947" y="1881463"/>
            <a:ext cx="2836428" cy="1667683"/>
          </a:xfrm>
          <a:prstGeom prst="rect">
            <a:avLst/>
          </a:prstGeom>
          <a:ln>
            <a:solidFill>
              <a:schemeClr val="bg2"/>
            </a:solidFill>
          </a:ln>
        </p:spPr>
      </p:pic>
      <p:grpSp>
        <p:nvGrpSpPr>
          <p:cNvPr id="7" name="组合 6">
            <a:extLst>
              <a:ext uri="{FF2B5EF4-FFF2-40B4-BE49-F238E27FC236}">
                <a16:creationId xmlns:a16="http://schemas.microsoft.com/office/drawing/2014/main" id="{08A31713-B9C9-440F-BDFC-6A23A6EED480}"/>
              </a:ext>
            </a:extLst>
          </p:cNvPr>
          <p:cNvGrpSpPr/>
          <p:nvPr/>
        </p:nvGrpSpPr>
        <p:grpSpPr>
          <a:xfrm>
            <a:off x="722395" y="2492245"/>
            <a:ext cx="4925262" cy="1140791"/>
            <a:chOff x="6278919" y="2121995"/>
            <a:chExt cx="5256213" cy="1233781"/>
          </a:xfrm>
        </p:grpSpPr>
        <p:pic>
          <p:nvPicPr>
            <p:cNvPr id="5" name="内容占位符 30">
              <a:extLst>
                <a:ext uri="{FF2B5EF4-FFF2-40B4-BE49-F238E27FC236}">
                  <a16:creationId xmlns:a16="http://schemas.microsoft.com/office/drawing/2014/main" id="{046FC76B-8301-4E11-BC94-A4FB3380330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78919" y="2134062"/>
              <a:ext cx="5256213" cy="1221714"/>
            </a:xfrm>
            <a:prstGeom prst="rect">
              <a:avLst/>
            </a:prstGeom>
          </p:spPr>
        </p:pic>
        <p:sp>
          <p:nvSpPr>
            <p:cNvPr id="6" name="矩形: 圆角 5">
              <a:extLst>
                <a:ext uri="{FF2B5EF4-FFF2-40B4-BE49-F238E27FC236}">
                  <a16:creationId xmlns:a16="http://schemas.microsoft.com/office/drawing/2014/main" id="{CB08F262-0B04-467F-A988-52229A2E062E}"/>
                </a:ext>
              </a:extLst>
            </p:cNvPr>
            <p:cNvSpPr/>
            <p:nvPr/>
          </p:nvSpPr>
          <p:spPr>
            <a:xfrm>
              <a:off x="8923803" y="2121995"/>
              <a:ext cx="620786" cy="64135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93003AFC-569B-4130-805F-CD2F5FCD24F0}"/>
              </a:ext>
            </a:extLst>
          </p:cNvPr>
          <p:cNvSpPr txBox="1"/>
          <p:nvPr/>
        </p:nvSpPr>
        <p:spPr>
          <a:xfrm>
            <a:off x="6474426" y="3549146"/>
            <a:ext cx="21387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Salimans</a:t>
            </a:r>
            <a:r>
              <a:rPr lang="en-US" altLang="zh-CN" dirty="0"/>
              <a:t> et al. 2016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47095199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6002E5EA-0D2B-4334-833C-53C013F475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94026" y="1685678"/>
            <a:ext cx="8372163" cy="4921498"/>
          </a:xfrm>
        </p:spPr>
        <p:txBody>
          <a:bodyPr/>
          <a:lstStyle/>
          <a:p>
            <a:r>
              <a:rPr lang="en-US" altLang="zh-CN" dirty="0"/>
              <a:t>The gradient signal is not clear enough. 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It encourages all real classes at the same time. </a:t>
            </a:r>
          </a:p>
          <a:p>
            <a:pPr marL="457200" lvl="1" indent="0">
              <a:buNone/>
            </a:pP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4DFE8D04-2862-4720-9567-58C9500A9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026" y="975602"/>
            <a:ext cx="8372163" cy="574183"/>
          </a:xfrm>
        </p:spPr>
        <p:txBody>
          <a:bodyPr/>
          <a:lstStyle/>
          <a:p>
            <a:r>
              <a:rPr lang="en-US" altLang="zh-CN" dirty="0"/>
              <a:t>Limitation of LabelGAN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F7690D7-E6CF-465B-B56D-F9EFDE8C61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9016" y="2425314"/>
            <a:ext cx="4486401" cy="237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0648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B5645BD0-2965-4D9B-B0C9-E3B59A09E6D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94026" y="1685678"/>
            <a:ext cx="8372163" cy="4921498"/>
          </a:xfrm>
        </p:spPr>
        <p:txBody>
          <a:bodyPr/>
          <a:lstStyle/>
          <a:p>
            <a:r>
              <a:rPr lang="en-US" altLang="zh-CN" dirty="0"/>
              <a:t>Training issues</a:t>
            </a:r>
          </a:p>
          <a:p>
            <a:pPr lvl="1"/>
            <a:r>
              <a:rPr lang="en-US" altLang="zh-CN" strike="sngStrike" dirty="0"/>
              <a:t>Instability</a:t>
            </a:r>
          </a:p>
          <a:p>
            <a:pPr lvl="1"/>
            <a:r>
              <a:rPr lang="en-US" altLang="zh-CN" b="1" dirty="0"/>
              <a:t>Unreachable optimum</a:t>
            </a:r>
          </a:p>
          <a:p>
            <a:r>
              <a:rPr lang="en-US" altLang="zh-CN" dirty="0"/>
              <a:t>Sample quality issues</a:t>
            </a:r>
          </a:p>
          <a:p>
            <a:pPr lvl="1"/>
            <a:r>
              <a:rPr lang="en-US" altLang="zh-CN" strike="sngStrike" dirty="0"/>
              <a:t>Complex dataset</a:t>
            </a:r>
          </a:p>
          <a:p>
            <a:pPr lvl="1"/>
            <a:r>
              <a:rPr lang="en-US" altLang="zh-CN" dirty="0"/>
              <a:t>Ghost effect</a:t>
            </a:r>
          </a:p>
          <a:p>
            <a:r>
              <a:rPr lang="en-US" altLang="zh-CN" dirty="0"/>
              <a:t>Generalization issue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1D74246B-3371-4792-B208-CB6DBAAB3D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026" y="975602"/>
            <a:ext cx="8372163" cy="574183"/>
          </a:xfrm>
        </p:spPr>
        <p:txBody>
          <a:bodyPr/>
          <a:lstStyle/>
          <a:p>
            <a:r>
              <a:rPr lang="en-US" altLang="zh-CN" dirty="0"/>
              <a:t>Key Problems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91358F7D-61E0-4633-B51E-C17553FC335D}"/>
                  </a:ext>
                </a:extLst>
              </p:cNvPr>
              <p:cNvSpPr/>
              <p:nvPr/>
            </p:nvSpPr>
            <p:spPr>
              <a:xfrm>
                <a:off x="4894002" y="1794735"/>
                <a:ext cx="3972187" cy="2177712"/>
              </a:xfrm>
              <a:prstGeom prst="rect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sz="1600" dirty="0"/>
                  <a:t>Symptoms: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 dirty="0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sz="1600" i="1" dirty="0" smtClean="0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sSub>
                      <m:sSubPr>
                        <m:ctrlPr>
                          <a:rPr lang="en-US" altLang="zh-CN" sz="1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sz="1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altLang="zh-CN" sz="1600" dirty="0"/>
                  <a:t> 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1600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sSup>
                      <m:sSupPr>
                        <m:ctrlPr>
                          <a:rPr lang="en-US" altLang="zh-CN" sz="16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altLang="zh-CN" sz="1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(</m:t>
                    </m:r>
                    <m:r>
                      <m:rPr>
                        <m:sty m:val="p"/>
                      </m:rPr>
                      <a:rPr lang="en-US" altLang="zh-CN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</m:t>
                    </m:r>
                    <m:r>
                      <a:rPr lang="en-US" altLang="zh-CN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m:rPr>
                        <m:sty m:val="p"/>
                      </m:rPr>
                      <a:rPr lang="en-US" altLang="zh-CN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e</m:t>
                    </m:r>
                    <m:r>
                      <a:rPr lang="en-US" altLang="zh-CN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 ,  </m:t>
                    </m:r>
                    <m:r>
                      <m:rPr>
                        <m:sty m:val="p"/>
                      </m:rPr>
                      <a:rPr lang="en-US" altLang="zh-CN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D</m:t>
                    </m:r>
                    <m:r>
                      <a:rPr lang="en-US" altLang="zh-CN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sSup>
                      <m:sSupPr>
                        <m:ctrlPr>
                          <a:rPr lang="en-US" altLang="zh-CN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altLang="zh-CN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1600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600" dirty="0"/>
                  <a:t>Related work: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600" dirty="0">
                    <a:solidFill>
                      <a:srgbClr val="C00000"/>
                    </a:solidFill>
                  </a:rPr>
                  <a:t>AdaShift. (ICLR, 2019)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600" dirty="0">
                    <a:solidFill>
                      <a:srgbClr val="C00000"/>
                    </a:solidFill>
                  </a:rPr>
                  <a:t>Another work in progress. </a:t>
                </a:r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91358F7D-61E0-4633-B51E-C17553FC33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4002" y="1794735"/>
                <a:ext cx="3972187" cy="2177712"/>
              </a:xfrm>
              <a:prstGeom prst="rect">
                <a:avLst/>
              </a:prstGeom>
              <a:blipFill>
                <a:blip r:embed="rId2"/>
                <a:stretch>
                  <a:fillRect l="-614" t="-838" b="-25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0006192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8ACC49A9-2DBF-44CF-813E-39B8CC2DB4A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CN" dirty="0"/>
              <a:t>Specific target class for each sample. </a:t>
            </a:r>
            <a:r>
              <a:rPr lang="en-US" altLang="zh-CN" dirty="0">
                <a:solidFill>
                  <a:schemeClr val="bg2"/>
                </a:solidFill>
              </a:rPr>
              <a:t>(based on LabelGAN)</a:t>
            </a:r>
          </a:p>
          <a:p>
            <a:pPr lvl="1"/>
            <a:r>
              <a:rPr lang="en-US" altLang="zh-CN" dirty="0">
                <a:solidFill>
                  <a:schemeClr val="bg2"/>
                </a:solidFill>
              </a:rPr>
              <a:t>Each valid sample must belong to one of the classes.</a:t>
            </a:r>
          </a:p>
          <a:p>
            <a:pPr lvl="1"/>
            <a:r>
              <a:rPr lang="en-US" altLang="zh-CN" dirty="0">
                <a:solidFill>
                  <a:schemeClr val="bg2"/>
                </a:solidFill>
              </a:rPr>
              <a:t>Clearer gradient information.</a:t>
            </a:r>
          </a:p>
          <a:p>
            <a:r>
              <a:rPr lang="en-US" altLang="zh-CN" dirty="0"/>
              <a:t>Dynamic labeling. </a:t>
            </a:r>
            <a:r>
              <a:rPr lang="en-US" altLang="zh-CN" dirty="0">
                <a:solidFill>
                  <a:schemeClr val="bg2"/>
                </a:solidFill>
              </a:rPr>
              <a:t>(substitute label conditioning, i.e., predefined label)</a:t>
            </a:r>
          </a:p>
          <a:p>
            <a:pPr lvl="1"/>
            <a:r>
              <a:rPr lang="en-US" altLang="zh-CN" dirty="0">
                <a:solidFill>
                  <a:schemeClr val="bg2"/>
                </a:solidFill>
              </a:rPr>
              <a:t>Generator remains unconditional. </a:t>
            </a:r>
            <a:endParaRPr lang="zh-CN" altLang="en-US" dirty="0">
              <a:solidFill>
                <a:schemeClr val="bg2"/>
              </a:solidFill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64C03922-D920-4B08-A737-E25D7AF28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AM-GAN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3E0294B-B32F-4BA8-8A37-34479BD4FC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107" y="3996448"/>
            <a:ext cx="3962400" cy="1885950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214400593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B2F09021-6A96-4F1E-A119-F2BF8FF843E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94026" y="1685678"/>
            <a:ext cx="8372163" cy="4921498"/>
          </a:xfrm>
        </p:spPr>
        <p:txBody>
          <a:bodyPr/>
          <a:lstStyle/>
          <a:p>
            <a:r>
              <a:rPr lang="en-US" altLang="zh-CN" dirty="0"/>
              <a:t>Cross entropy decomposition: 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AC-GAN  = AC + GAN</a:t>
            </a:r>
          </a:p>
          <a:p>
            <a:r>
              <a:rPr lang="en-US" altLang="zh-CN" dirty="0"/>
              <a:t>AM-GAN = AC</a:t>
            </a:r>
            <a:r>
              <a:rPr lang="en-US" altLang="zh-CN" dirty="0">
                <a:solidFill>
                  <a:srgbClr val="C00000"/>
                </a:solidFill>
              </a:rPr>
              <a:t> </a:t>
            </a:r>
            <a:r>
              <a:rPr lang="en-US" altLang="zh-CN" dirty="0"/>
              <a:t>+ </a:t>
            </a:r>
            <a:r>
              <a:rPr lang="en-US" altLang="zh-CN" dirty="0">
                <a:solidFill>
                  <a:srgbClr val="C00000"/>
                </a:solidFill>
              </a:rPr>
              <a:t>LabelGAN</a:t>
            </a:r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BF5EC62E-D977-4DDA-9CC9-985DDB5670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026" y="975602"/>
            <a:ext cx="8372163" cy="574183"/>
          </a:xfrm>
        </p:spPr>
        <p:txBody>
          <a:bodyPr/>
          <a:lstStyle/>
          <a:p>
            <a:r>
              <a:rPr lang="en-US" altLang="zh-CN" dirty="0"/>
              <a:t>Relationships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D1F1E79-2185-4A2E-901D-8E754392EC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470" y="2566178"/>
            <a:ext cx="7617274" cy="663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49388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3382E8E0-7EFF-4626-BB3B-64AECE03C81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(1) AM-GAN outperforms all baselines. </a:t>
            </a:r>
          </a:p>
          <a:p>
            <a:pPr marL="0" indent="0">
              <a:buNone/>
            </a:pPr>
            <a:r>
              <a:rPr lang="en-US" altLang="zh-CN" dirty="0"/>
              <a:t>(2) AC-GAN with extra adversarial training outperform AC-GAN. </a:t>
            </a:r>
          </a:p>
          <a:p>
            <a:pPr marL="0" indent="0">
              <a:buNone/>
            </a:pPr>
            <a:r>
              <a:rPr lang="en-US" altLang="zh-CN" dirty="0"/>
              <a:t>(3) Dynamic labeling outperforms label conditioning.</a:t>
            </a:r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83B4D477-63E9-48B6-84FA-DB8E08EB4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Experiments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8BDAA5F-2810-47DE-803F-C34161F98D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209" y="3604907"/>
            <a:ext cx="8310431" cy="1772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53270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0449B883-C9B7-448B-B7CC-1159B2B3E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AM-GAN Extensions</a:t>
            </a:r>
            <a:endParaRPr lang="zh-CN" altLang="en-US" dirty="0"/>
          </a:p>
        </p:txBody>
      </p:sp>
      <p:sp>
        <p:nvSpPr>
          <p:cNvPr id="5" name="副标题 4">
            <a:extLst>
              <a:ext uri="{FF2B5EF4-FFF2-40B4-BE49-F238E27FC236}">
                <a16:creationId xmlns:a16="http://schemas.microsoft.com/office/drawing/2014/main" id="{09121CEE-2E11-4772-8258-564D052B16B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1451357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0D9B8C4D-AD32-429A-A425-7EAD24825FE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AM-GAN is one of the unrestricted GANs.</a:t>
            </a:r>
          </a:p>
          <a:p>
            <a:pPr lvl="1"/>
            <a:r>
              <a:rPr lang="en-US" altLang="zh-CN" dirty="0"/>
              <a:t>A multi-class generalization of vanilla GAN. </a:t>
            </a:r>
            <a:r>
              <a:rPr lang="en-US" altLang="zh-CN" dirty="0">
                <a:solidFill>
                  <a:schemeClr val="bg2"/>
                </a:solidFill>
              </a:rPr>
              <a:t>(with –log D(x) trick)</a:t>
            </a:r>
          </a:p>
          <a:p>
            <a:pPr lvl="1"/>
            <a:r>
              <a:rPr lang="en-US" altLang="zh-CN" dirty="0"/>
              <a:t>It does not guarantee its convergence.</a:t>
            </a:r>
          </a:p>
          <a:p>
            <a:pPr lvl="1"/>
            <a:endParaRPr lang="en-US" altLang="zh-CN" dirty="0"/>
          </a:p>
          <a:p>
            <a:r>
              <a:rPr lang="en-US" altLang="zh-CN" dirty="0">
                <a:solidFill>
                  <a:srgbClr val="C00000"/>
                </a:solidFill>
              </a:rPr>
              <a:t>The adversarial activation maximization perspective</a:t>
            </a:r>
            <a:r>
              <a:rPr lang="en-US" altLang="zh-CN" dirty="0"/>
              <a:t>:</a:t>
            </a:r>
          </a:p>
          <a:p>
            <a:pPr lvl="1"/>
            <a:r>
              <a:rPr lang="en-US" altLang="zh-CN" dirty="0"/>
              <a:t>In contrast to the divergence perspective.</a:t>
            </a:r>
          </a:p>
          <a:p>
            <a:pPr lvl="1"/>
            <a:r>
              <a:rPr lang="en-US" altLang="zh-CN" dirty="0"/>
              <a:t>It helps understand how to make the non-guaranteed training work.</a:t>
            </a:r>
          </a:p>
          <a:p>
            <a:pPr lvl="1"/>
            <a:endParaRPr lang="en-US" altLang="zh-CN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65388931-695F-4CB6-8F8D-6C284B1FB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Understanding Unrestricted GANs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6967767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0E07BAFA-2FC3-481B-8E92-982B16D0B52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CN" dirty="0"/>
              <a:t>Inception Score does not work as commonly understood. 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Inception Score has some ability to detect mode collapse.</a:t>
            </a:r>
            <a:r>
              <a:rPr lang="zh-CN" altLang="en-US" dirty="0"/>
              <a:t> 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AM-Score proposed to better measure the sample quality. </a:t>
            </a:r>
            <a:endParaRPr lang="zh-CN" altLang="en-US" dirty="0"/>
          </a:p>
          <a:p>
            <a:endParaRPr lang="en-US" altLang="zh-CN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F32EFA87-7C9E-4B97-9686-4EAFAF92A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Evaluation Metrics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930AFCF-E611-467D-8B2E-87A07F21B5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5479" y="2118498"/>
            <a:ext cx="4233763" cy="165573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99B78C0-D9B9-4A81-8D39-274098732F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0493" y="4181889"/>
            <a:ext cx="4203724" cy="1564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74921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9136F686-8C49-4D13-BF7F-F7E3DA5EFE1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CN" dirty="0"/>
              <a:t>WGAN / LGANs have sample level target for each point.</a:t>
            </a:r>
          </a:p>
          <a:p>
            <a:endParaRPr lang="en-US" altLang="zh-CN" dirty="0"/>
          </a:p>
          <a:p>
            <a:r>
              <a:rPr lang="en-US" altLang="zh-CN" dirty="0"/>
              <a:t>Class label can also be introduced to improve WGAN / LGANs.</a:t>
            </a:r>
          </a:p>
          <a:p>
            <a:endParaRPr lang="en-US" altLang="zh-CN" dirty="0"/>
          </a:p>
          <a:p>
            <a:pPr lvl="1"/>
            <a:r>
              <a:rPr lang="en-US" altLang="zh-CN" dirty="0"/>
              <a:t>Not an extra classifier. </a:t>
            </a:r>
            <a:r>
              <a:rPr lang="en-US" altLang="zh-CN" dirty="0">
                <a:solidFill>
                  <a:schemeClr val="bg2"/>
                </a:solidFill>
              </a:rPr>
              <a:t>(missing of adversarial training)</a:t>
            </a:r>
          </a:p>
          <a:p>
            <a:pPr lvl="1"/>
            <a:endParaRPr lang="en-US" altLang="zh-CN" dirty="0"/>
          </a:p>
          <a:p>
            <a:pPr lvl="1"/>
            <a:r>
              <a:rPr lang="en-US" altLang="zh-CN" b="1" dirty="0"/>
              <a:t>The correct direction</a:t>
            </a:r>
            <a:r>
              <a:rPr lang="en-US" altLang="zh-CN" dirty="0"/>
              <a:t>: define class level transport.</a:t>
            </a:r>
          </a:p>
          <a:p>
            <a:pPr lvl="1"/>
            <a:endParaRPr lang="en-US" altLang="zh-CN" dirty="0"/>
          </a:p>
          <a:p>
            <a:pPr lvl="1"/>
            <a:r>
              <a:rPr lang="en-US" altLang="zh-CN" dirty="0"/>
              <a:t>It can be achieved with implementation tricks.</a:t>
            </a:r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AFA11295-9A7C-407E-8B12-E84360A9B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WGAN / LGANs with labels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6827810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BE171572-B760-4E4B-8357-A1F7C37EC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Generalization Issue</a:t>
            </a:r>
            <a:endParaRPr lang="zh-CN" altLang="en-US" dirty="0"/>
          </a:p>
        </p:txBody>
      </p:sp>
      <p:sp>
        <p:nvSpPr>
          <p:cNvPr id="5" name="副标题 4">
            <a:extLst>
              <a:ext uri="{FF2B5EF4-FFF2-40B4-BE49-F238E27FC236}">
                <a16:creationId xmlns:a16="http://schemas.microsoft.com/office/drawing/2014/main" id="{85B5D286-9C59-40DA-A08F-0C2E420D393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Work in progress.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4845296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6" name="内容占位符 5">
                <a:extLst>
                  <a:ext uri="{FF2B5EF4-FFF2-40B4-BE49-F238E27FC236}">
                    <a16:creationId xmlns:a16="http://schemas.microsoft.com/office/drawing/2014/main" id="{82C1717E-1204-49B0-AB43-1B999A3E6553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Previous effort:</a:t>
                </a:r>
              </a:p>
              <a:p>
                <a:pPr lvl="1"/>
                <a:r>
                  <a:rPr lang="en-US" altLang="zh-CN" dirty="0"/>
                  <a:t>It turns out convolution based D is very hard to achieve the optimum. </a:t>
                </a:r>
              </a:p>
              <a:p>
                <a:pPr lvl="2"/>
                <a:r>
                  <a:rPr lang="en-US" altLang="zh-CN" dirty="0"/>
                  <a:t>Ineffective in representing/expressing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.</a:t>
                </a:r>
                <a:endParaRPr lang="en-US" altLang="zh-CN" dirty="0"/>
              </a:p>
              <a:p>
                <a:endParaRPr lang="en-US" altLang="zh-CN" dirty="0"/>
              </a:p>
              <a:p>
                <a:r>
                  <a:rPr lang="en-US" altLang="zh-CN" dirty="0"/>
                  <a:t>We achieved perfect D and perfect memorization. </a:t>
                </a:r>
              </a:p>
              <a:p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>
          <p:sp>
            <p:nvSpPr>
              <p:cNvPr id="6" name="内容占位符 5">
                <a:extLst>
                  <a:ext uri="{FF2B5EF4-FFF2-40B4-BE49-F238E27FC236}">
                    <a16:creationId xmlns:a16="http://schemas.microsoft.com/office/drawing/2014/main" id="{82C1717E-1204-49B0-AB43-1B999A3E655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801" t="-1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标题 4">
            <a:extLst>
              <a:ext uri="{FF2B5EF4-FFF2-40B4-BE49-F238E27FC236}">
                <a16:creationId xmlns:a16="http://schemas.microsoft.com/office/drawing/2014/main" id="{12056B73-FABA-40B4-9551-EFC630B403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Reach the Optimum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3914196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1755746A-0A45-4FF3-A2DF-88A7D479854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CN" dirty="0"/>
              <a:t>Whether we should reach the optimum? </a:t>
            </a:r>
          </a:p>
          <a:p>
            <a:pPr lvl="1"/>
            <a:endParaRPr lang="en-US" altLang="zh-CN" dirty="0"/>
          </a:p>
          <a:p>
            <a:pPr lvl="1"/>
            <a:r>
              <a:rPr lang="en-US" altLang="zh-CN" dirty="0"/>
              <a:t>Reach the optimum. </a:t>
            </a:r>
          </a:p>
          <a:p>
            <a:pPr lvl="2"/>
            <a:r>
              <a:rPr lang="en-US" altLang="zh-CN" dirty="0"/>
              <a:t>But fail to generalize. </a:t>
            </a:r>
          </a:p>
          <a:p>
            <a:pPr lvl="1"/>
            <a:endParaRPr lang="en-US" altLang="zh-CN" dirty="0"/>
          </a:p>
          <a:p>
            <a:pPr lvl="1"/>
            <a:r>
              <a:rPr lang="en-US" altLang="zh-CN" dirty="0"/>
              <a:t>Does not reach the optimum. </a:t>
            </a:r>
          </a:p>
          <a:p>
            <a:pPr lvl="2"/>
            <a:r>
              <a:rPr lang="en-US" altLang="zh-CN" dirty="0"/>
              <a:t>Practically, some ability to generalize. </a:t>
            </a:r>
          </a:p>
          <a:p>
            <a:pPr marL="457200" lvl="1" indent="0">
              <a:buNone/>
            </a:pPr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DDFAEF64-EFF0-420C-9374-438C249B8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Dilemma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529123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B5645BD0-2965-4D9B-B0C9-E3B59A09E6D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94026" y="1685678"/>
            <a:ext cx="8372163" cy="4921498"/>
          </a:xfrm>
        </p:spPr>
        <p:txBody>
          <a:bodyPr/>
          <a:lstStyle/>
          <a:p>
            <a:r>
              <a:rPr lang="en-US" altLang="zh-CN" dirty="0"/>
              <a:t>Training issues</a:t>
            </a:r>
          </a:p>
          <a:p>
            <a:pPr lvl="1"/>
            <a:r>
              <a:rPr lang="en-US" altLang="zh-CN" strike="sngStrike" dirty="0"/>
              <a:t>Instability</a:t>
            </a:r>
          </a:p>
          <a:p>
            <a:pPr lvl="1"/>
            <a:r>
              <a:rPr lang="en-US" altLang="zh-CN" dirty="0"/>
              <a:t>Unreachable optimum</a:t>
            </a:r>
          </a:p>
          <a:p>
            <a:r>
              <a:rPr lang="en-US" altLang="zh-CN" dirty="0"/>
              <a:t>Sample quality issues</a:t>
            </a:r>
          </a:p>
          <a:p>
            <a:pPr lvl="1"/>
            <a:r>
              <a:rPr lang="en-US" altLang="zh-CN" b="1" strike="sngStrike" dirty="0"/>
              <a:t>Complex dataset</a:t>
            </a:r>
          </a:p>
          <a:p>
            <a:pPr lvl="1"/>
            <a:r>
              <a:rPr lang="en-US" altLang="zh-CN" dirty="0"/>
              <a:t>Ghost effect </a:t>
            </a:r>
          </a:p>
          <a:p>
            <a:r>
              <a:rPr lang="en-US" altLang="zh-CN" dirty="0"/>
              <a:t>Generalization issue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1D74246B-3371-4792-B208-CB6DBAAB3D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026" y="975602"/>
            <a:ext cx="8372163" cy="574183"/>
          </a:xfrm>
        </p:spPr>
        <p:txBody>
          <a:bodyPr/>
          <a:lstStyle/>
          <a:p>
            <a:r>
              <a:rPr lang="en-US" altLang="zh-CN" dirty="0"/>
              <a:t>Key Problems</a:t>
            </a:r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91358F7D-61E0-4633-B51E-C17553FC335D}"/>
              </a:ext>
            </a:extLst>
          </p:cNvPr>
          <p:cNvSpPr/>
          <p:nvPr/>
        </p:nvSpPr>
        <p:spPr>
          <a:xfrm>
            <a:off x="4894002" y="1794735"/>
            <a:ext cx="3972187" cy="1778372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/>
              <a:t>Symptoms: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High quality on simple dataset.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Hard to model complex dataset.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Related work: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C00000"/>
                </a:solidFill>
              </a:rPr>
              <a:t>AM-GAN. (ICLR, 2018)</a:t>
            </a:r>
          </a:p>
        </p:txBody>
      </p:sp>
    </p:spTree>
    <p:extLst>
      <p:ext uri="{BB962C8B-B14F-4D97-AF65-F5344CB8AC3E}">
        <p14:creationId xmlns:p14="http://schemas.microsoft.com/office/powerpoint/2010/main" val="53871520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4C8C50C3-D545-4090-B432-04744EDEFAF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C00000"/>
                </a:solidFill>
              </a:rPr>
              <a:t>Objective level generalization: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r>
              <a:rPr lang="en-US" altLang="zh-CN" dirty="0"/>
              <a:t>Achieve the optimum. </a:t>
            </a:r>
          </a:p>
          <a:p>
            <a:endParaRPr lang="en-US" altLang="zh-CN" dirty="0"/>
          </a:p>
          <a:p>
            <a:pPr lvl="1"/>
            <a:r>
              <a:rPr lang="en-US" altLang="zh-CN" dirty="0"/>
              <a:t>Modify the objective such that it allows generalization at optimum. </a:t>
            </a:r>
          </a:p>
          <a:p>
            <a:pPr lvl="1"/>
            <a:endParaRPr lang="en-US" altLang="zh-CN" dirty="0"/>
          </a:p>
          <a:p>
            <a:r>
              <a:rPr lang="en-US" altLang="zh-CN" dirty="0">
                <a:solidFill>
                  <a:schemeClr val="bg2"/>
                </a:solidFill>
              </a:rPr>
              <a:t>The short-term gain may be negative.</a:t>
            </a:r>
          </a:p>
          <a:p>
            <a:r>
              <a:rPr lang="en-US" altLang="zh-CN" dirty="0">
                <a:solidFill>
                  <a:schemeClr val="bg2"/>
                </a:solidFill>
              </a:rPr>
              <a:t>But I believe this is the right direction and something need to be done. 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CE567DC0-D6A9-4C1B-A2CE-9983F22DEA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The Ideal Solution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7166879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09489421-0689-4462-B2B5-FD129782C1B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CN" dirty="0"/>
              <a:t>Generative model</a:t>
            </a:r>
          </a:p>
          <a:p>
            <a:pPr lvl="1"/>
            <a:endParaRPr lang="en-US" altLang="zh-CN" dirty="0"/>
          </a:p>
          <a:p>
            <a:pPr lvl="1"/>
            <a:r>
              <a:rPr lang="en-US" altLang="zh-CN" dirty="0"/>
              <a:t>No generalization at optimum.</a:t>
            </a:r>
          </a:p>
          <a:p>
            <a:pPr lvl="1"/>
            <a:endParaRPr lang="en-US" altLang="zh-CN" dirty="0"/>
          </a:p>
          <a:p>
            <a:pPr lvl="1"/>
            <a:r>
              <a:rPr lang="en-US" altLang="zh-CN" dirty="0"/>
              <a:t>The mapping function is </a:t>
            </a:r>
            <a:r>
              <a:rPr lang="en-US" altLang="zh-CN" dirty="0">
                <a:solidFill>
                  <a:schemeClr val="accent1"/>
                </a:solidFill>
              </a:rPr>
              <a:t>fully defined</a:t>
            </a:r>
            <a:r>
              <a:rPr lang="en-US" altLang="zh-CN" dirty="0"/>
              <a:t>, i.e., all points are mapped to the given dataset.</a:t>
            </a:r>
          </a:p>
        </p:txBody>
      </p:sp>
      <p:sp>
        <p:nvSpPr>
          <p:cNvPr id="9" name="内容占位符 8">
            <a:extLst>
              <a:ext uri="{FF2B5EF4-FFF2-40B4-BE49-F238E27FC236}">
                <a16:creationId xmlns:a16="http://schemas.microsoft.com/office/drawing/2014/main" id="{0D437C03-82F3-40DD-844A-7C75ECFA5EFD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zh-CN" dirty="0"/>
              <a:t>Discriminative model</a:t>
            </a:r>
          </a:p>
          <a:p>
            <a:pPr lvl="1"/>
            <a:endParaRPr lang="en-US" altLang="zh-CN" dirty="0"/>
          </a:p>
          <a:p>
            <a:pPr lvl="1"/>
            <a:r>
              <a:rPr lang="en-US" altLang="zh-CN" dirty="0"/>
              <a:t>Generalization at optimum.</a:t>
            </a:r>
          </a:p>
          <a:p>
            <a:pPr lvl="1"/>
            <a:endParaRPr lang="en-US" altLang="zh-CN" dirty="0"/>
          </a:p>
          <a:p>
            <a:pPr lvl="1"/>
            <a:r>
              <a:rPr lang="en-US" altLang="zh-CN" dirty="0"/>
              <a:t>The learned function is </a:t>
            </a:r>
            <a:r>
              <a:rPr lang="en-US" altLang="zh-CN" dirty="0">
                <a:solidFill>
                  <a:schemeClr val="accent1"/>
                </a:solidFill>
              </a:rPr>
              <a:t>only defined at finite points </a:t>
            </a:r>
            <a:r>
              <a:rPr lang="en-US" altLang="zh-CN" dirty="0"/>
              <a:t>identified by the dataset.</a:t>
            </a:r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210922E3-0258-4386-98CB-48009A9CD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Comparison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0A77C09-A7BE-4E44-B727-56446BEEAABB}"/>
              </a:ext>
            </a:extLst>
          </p:cNvPr>
          <p:cNvSpPr txBox="1"/>
          <p:nvPr/>
        </p:nvSpPr>
        <p:spPr>
          <a:xfrm>
            <a:off x="-203324" y="5574623"/>
            <a:ext cx="64000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ctr"/>
            <a:r>
              <a:rPr lang="en-US" altLang="zh-CN" sz="1400" dirty="0">
                <a:solidFill>
                  <a:schemeClr val="bg2"/>
                </a:solidFill>
              </a:rPr>
              <a:t>In GANs, new samples will be regards as fake, if the D is powerful enough.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63417094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449822FB-6AF3-42D9-8ABC-F0AE5074093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  <a:spcBef>
                <a:spcPts val="1800"/>
              </a:spcBef>
            </a:pPr>
            <a:r>
              <a:rPr lang="en-US" altLang="zh-CN" sz="1600" dirty="0"/>
              <a:t>[1] Zhou, Zhiming, </a:t>
            </a:r>
            <a:r>
              <a:rPr lang="en-US" altLang="zh-CN" sz="1600" dirty="0" err="1"/>
              <a:t>Jiadong</a:t>
            </a:r>
            <a:r>
              <a:rPr lang="en-US" altLang="zh-CN" sz="1600" dirty="0"/>
              <a:t> Liang, </a:t>
            </a:r>
            <a:r>
              <a:rPr lang="en-US" altLang="zh-CN" sz="1600" dirty="0" err="1"/>
              <a:t>Yuxuan</a:t>
            </a:r>
            <a:r>
              <a:rPr lang="en-US" altLang="zh-CN" sz="1600" dirty="0"/>
              <a:t> Song, </a:t>
            </a:r>
            <a:r>
              <a:rPr lang="en-US" altLang="zh-CN" sz="1600" dirty="0" err="1"/>
              <a:t>Lantao</a:t>
            </a:r>
            <a:r>
              <a:rPr lang="en-US" altLang="zh-CN" sz="1600" dirty="0"/>
              <a:t> Yu, Hongwei Wang, Weinan Zhang, Yong Yu, and </a:t>
            </a:r>
            <a:r>
              <a:rPr lang="en-US" altLang="zh-CN" sz="1600" dirty="0" err="1"/>
              <a:t>Zhihua</a:t>
            </a:r>
            <a:r>
              <a:rPr lang="en-US" altLang="zh-CN" sz="1600" dirty="0"/>
              <a:t> Zhang. "Lipschitz Generative Adversarial Nets." In </a:t>
            </a:r>
            <a:r>
              <a:rPr lang="en-US" altLang="zh-CN" sz="1600" i="1" dirty="0"/>
              <a:t>International Conference on Machine Learning (ICML)</a:t>
            </a:r>
            <a:r>
              <a:rPr lang="en-US" altLang="zh-CN" sz="1600" dirty="0"/>
              <a:t>, 2019.</a:t>
            </a:r>
          </a:p>
          <a:p>
            <a:pPr>
              <a:lnSpc>
                <a:spcPct val="150000"/>
              </a:lnSpc>
              <a:spcBef>
                <a:spcPts val="1800"/>
              </a:spcBef>
            </a:pPr>
            <a:r>
              <a:rPr lang="en-US" altLang="zh-CN" sz="1600" dirty="0"/>
              <a:t>[2] Zhou, Zhiming*, </a:t>
            </a:r>
            <a:r>
              <a:rPr lang="en-US" altLang="zh-CN" sz="1600" dirty="0" err="1"/>
              <a:t>Qingru</a:t>
            </a:r>
            <a:r>
              <a:rPr lang="en-US" altLang="zh-CN" sz="1600"/>
              <a:t> Zhang*, </a:t>
            </a:r>
            <a:r>
              <a:rPr lang="en-US" altLang="zh-CN" sz="1600" dirty="0" err="1"/>
              <a:t>Guansong</a:t>
            </a:r>
            <a:r>
              <a:rPr lang="en-US" altLang="zh-CN" sz="1600" dirty="0"/>
              <a:t> Lu, Hongwei Wang, Weinan Zhang, and Yong Yu. "AdaShift: Decorrelation and Convergence of Adaptive Learning Rate Methods." In </a:t>
            </a:r>
            <a:r>
              <a:rPr lang="en-US" altLang="zh-CN" sz="1600" i="1" dirty="0"/>
              <a:t>International Conference on Learning Representations (ICLR)</a:t>
            </a:r>
            <a:r>
              <a:rPr lang="en-US" altLang="zh-CN" sz="1600" dirty="0"/>
              <a:t>, 2019.</a:t>
            </a:r>
          </a:p>
          <a:p>
            <a:pPr>
              <a:lnSpc>
                <a:spcPct val="150000"/>
              </a:lnSpc>
              <a:spcBef>
                <a:spcPts val="1800"/>
              </a:spcBef>
            </a:pPr>
            <a:r>
              <a:rPr lang="en-US" altLang="zh-CN" sz="1600" dirty="0"/>
              <a:t>[3] Zhou, Zhiming, Han Cai, Shu Rong, </a:t>
            </a:r>
            <a:r>
              <a:rPr lang="en-US" altLang="zh-CN" sz="1600" dirty="0" err="1"/>
              <a:t>Yuxuan</a:t>
            </a:r>
            <a:r>
              <a:rPr lang="en-US" altLang="zh-CN" sz="1600" dirty="0"/>
              <a:t> Song, Kan Ren, Weinan Zhang, Jun Wang, and Yong Yu. "Activation Maximization Generative Adversarial Nets." In </a:t>
            </a:r>
            <a:r>
              <a:rPr lang="en-US" altLang="zh-CN" sz="1600" i="1" dirty="0"/>
              <a:t>International Conference on Learning Representations (ICLR)</a:t>
            </a:r>
            <a:r>
              <a:rPr lang="en-US" altLang="zh-CN" sz="1600" dirty="0"/>
              <a:t>, 2018.</a:t>
            </a:r>
          </a:p>
          <a:p>
            <a:pPr>
              <a:lnSpc>
                <a:spcPct val="150000"/>
              </a:lnSpc>
              <a:spcBef>
                <a:spcPts val="1800"/>
              </a:spcBef>
            </a:pPr>
            <a:r>
              <a:rPr lang="en-US" altLang="zh-CN" sz="1600" dirty="0">
                <a:hlinkClick r:id="rId2"/>
              </a:rPr>
              <a:t>https://scholar.google.com/citations?user=b8YJ1EMAAAAJ&amp;hl=en</a:t>
            </a:r>
            <a:endParaRPr lang="en-US" altLang="zh-CN" sz="1600" dirty="0"/>
          </a:p>
          <a:p>
            <a:pPr>
              <a:lnSpc>
                <a:spcPct val="150000"/>
              </a:lnSpc>
              <a:spcBef>
                <a:spcPts val="1800"/>
              </a:spcBef>
            </a:pPr>
            <a:endParaRPr lang="zh-CN" altLang="en-US" sz="1600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912A38E2-0F29-4A54-BD18-7BF2A1AED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Reference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5745556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28AF4B83-E9DC-4D73-A96C-36B7794C22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826528"/>
            <a:ext cx="7886700" cy="1325563"/>
          </a:xfrm>
        </p:spPr>
        <p:txBody>
          <a:bodyPr/>
          <a:lstStyle/>
          <a:p>
            <a:r>
              <a:rPr lang="zh-CN" altLang="en-US"/>
              <a:t>谢 谢！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6405447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216C718E-11CF-4E24-B668-4A333BC4F74A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494026" y="1685678"/>
                <a:ext cx="8372163" cy="4921498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dirty="0"/>
                  <a:t>Momentum:</a:t>
                </a:r>
              </a:p>
              <a:p>
                <a:endParaRPr lang="en-US" altLang="zh-CN" dirty="0"/>
              </a:p>
              <a:p>
                <a:r>
                  <a:rPr lang="en-US" altLang="zh-CN" dirty="0"/>
                  <a:t>Momentum</a:t>
                </a:r>
                <a:r>
                  <a:rPr lang="en-US" altLang="zh-CN" baseline="30000" dirty="0"/>
                  <a:t>*</a:t>
                </a:r>
                <a:r>
                  <a:rPr lang="en-US" altLang="zh-CN" dirty="0"/>
                  <a:t>:</a:t>
                </a:r>
              </a:p>
              <a:p>
                <a:endParaRPr lang="en-US" altLang="zh-CN" dirty="0"/>
              </a:p>
              <a:p>
                <a:r>
                  <a:rPr lang="en-US" altLang="zh-CN" dirty="0"/>
                  <a:t>Rewrite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altLang="zh-CN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CN" dirty="0"/>
                  <a:t> in summation of series:</a:t>
                </a:r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r>
                  <a:rPr lang="en-US" altLang="zh-CN" dirty="0"/>
                  <a:t>We have that Momentum is equivalent to Momentum</a:t>
                </a:r>
                <a:r>
                  <a:rPr lang="en-US" altLang="zh-CN" baseline="30000" dirty="0"/>
                  <a:t>*</a:t>
                </a:r>
                <a:r>
                  <a:rPr lang="en-US" altLang="zh-CN" dirty="0"/>
                  <a:t> with</a:t>
                </a:r>
              </a:p>
              <a:p>
                <a:endParaRPr lang="en-US" altLang="zh-CN" dirty="0"/>
              </a:p>
            </p:txBody>
          </p:sp>
        </mc:Choice>
        <mc:Fallback xmlns="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216C718E-11CF-4E24-B668-4A333BC4F7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494026" y="1685678"/>
                <a:ext cx="8372163" cy="4921498"/>
              </a:xfrm>
              <a:blipFill>
                <a:blip r:embed="rId2"/>
                <a:stretch>
                  <a:fillRect l="-801" t="-1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>
            <a:extLst>
              <a:ext uri="{FF2B5EF4-FFF2-40B4-BE49-F238E27FC236}">
                <a16:creationId xmlns:a16="http://schemas.microsoft.com/office/drawing/2014/main" id="{BFAF7680-ADF8-4F7B-BCC5-9EB64D7DC7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026" y="975602"/>
            <a:ext cx="8372163" cy="574183"/>
          </a:xfrm>
        </p:spPr>
        <p:txBody>
          <a:bodyPr/>
          <a:lstStyle/>
          <a:p>
            <a:r>
              <a:rPr lang="en-US" altLang="zh-CN" dirty="0"/>
              <a:t>From Momentum to Momentum</a:t>
            </a:r>
            <a:r>
              <a:rPr lang="en-US" altLang="zh-CN" baseline="30000" dirty="0"/>
              <a:t>*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82CB484F-AB43-468C-94BF-E5E68EE6CEE4}"/>
              </a:ext>
            </a:extLst>
          </p:cNvPr>
          <p:cNvGrpSpPr/>
          <p:nvPr/>
        </p:nvGrpSpPr>
        <p:grpSpPr>
          <a:xfrm>
            <a:off x="1218803" y="3205609"/>
            <a:ext cx="6907097" cy="385722"/>
            <a:chOff x="1225329" y="1863774"/>
            <a:chExt cx="6907097" cy="38572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文本框 4">
                  <a:extLst>
                    <a:ext uri="{FF2B5EF4-FFF2-40B4-BE49-F238E27FC236}">
                      <a16:creationId xmlns:a16="http://schemas.microsoft.com/office/drawing/2014/main" id="{E202C390-7220-4141-9831-311C0EBC2341}"/>
                    </a:ext>
                  </a:extLst>
                </p:cNvPr>
                <p:cNvSpPr txBox="1"/>
                <p:nvPr/>
              </p:nvSpPr>
              <p:spPr>
                <a:xfrm>
                  <a:off x="1225329" y="1913942"/>
                  <a:ext cx="173624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zh-CN" altLang="en-US" dirty="0">
                    <a:latin typeface="+mn-ea"/>
                  </a:endParaRPr>
                </a:p>
              </p:txBody>
            </p:sp>
          </mc:Choice>
          <mc:Fallback xmlns="">
            <p:sp>
              <p:nvSpPr>
                <p:cNvPr id="26" name="文本框 25">
                  <a:extLst>
                    <a:ext uri="{FF2B5EF4-FFF2-40B4-BE49-F238E27FC236}">
                      <a16:creationId xmlns:a16="http://schemas.microsoft.com/office/drawing/2014/main" id="{DD1C21D7-8BD8-4A45-BD79-BD3739C983A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25329" y="1913942"/>
                  <a:ext cx="1736245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2807" r="-351" b="-1777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774F6348-9377-4A7E-AC07-584E9B620F6A}"/>
                </a:ext>
              </a:extLst>
            </p:cNvPr>
            <p:cNvSpPr txBox="1"/>
            <p:nvPr/>
          </p:nvSpPr>
          <p:spPr>
            <a:xfrm>
              <a:off x="4014468" y="1880164"/>
              <a:ext cx="6014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+mn-ea"/>
                </a:rPr>
                <a:t>with</a:t>
              </a:r>
              <a:endParaRPr lang="zh-CN" altLang="en-US" dirty="0">
                <a:latin typeface="+mn-ea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矩形 6">
                  <a:extLst>
                    <a:ext uri="{FF2B5EF4-FFF2-40B4-BE49-F238E27FC236}">
                      <a16:creationId xmlns:a16="http://schemas.microsoft.com/office/drawing/2014/main" id="{3A3F88B8-0F33-441E-B83D-BB52094ADE1F}"/>
                    </a:ext>
                  </a:extLst>
                </p:cNvPr>
                <p:cNvSpPr/>
                <p:nvPr/>
              </p:nvSpPr>
              <p:spPr>
                <a:xfrm>
                  <a:off x="5252599" y="1863774"/>
                  <a:ext cx="2879827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lvl="0" algn="ctr" defTabSz="914400"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+(1−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)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zh-CN" altLang="en-US" dirty="0">
                    <a:latin typeface="+mn-ea"/>
                  </a:endParaRPr>
                </a:p>
              </p:txBody>
            </p:sp>
          </mc:Choice>
          <mc:Fallback xmlns="">
            <p:sp>
              <p:nvSpPr>
                <p:cNvPr id="28" name="矩形 27">
                  <a:extLst>
                    <a:ext uri="{FF2B5EF4-FFF2-40B4-BE49-F238E27FC236}">
                      <a16:creationId xmlns:a16="http://schemas.microsoft.com/office/drawing/2014/main" id="{86937C1B-1081-496C-83B9-7B5D52AD35F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52599" y="1863774"/>
                  <a:ext cx="2879827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15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3A5DA351-C370-43AF-BD4F-4FA5A12A40F1}"/>
              </a:ext>
            </a:extLst>
          </p:cNvPr>
          <p:cNvGrpSpPr/>
          <p:nvPr/>
        </p:nvGrpSpPr>
        <p:grpSpPr>
          <a:xfrm>
            <a:off x="1218803" y="2213609"/>
            <a:ext cx="6300072" cy="384350"/>
            <a:chOff x="1225329" y="1867776"/>
            <a:chExt cx="6300072" cy="38435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文本框 8">
                  <a:extLst>
                    <a:ext uri="{FF2B5EF4-FFF2-40B4-BE49-F238E27FC236}">
                      <a16:creationId xmlns:a16="http://schemas.microsoft.com/office/drawing/2014/main" id="{19B7B981-ACD4-437B-9D2E-90F9C17FA6D0}"/>
                    </a:ext>
                  </a:extLst>
                </p:cNvPr>
                <p:cNvSpPr txBox="1"/>
                <p:nvPr/>
              </p:nvSpPr>
              <p:spPr>
                <a:xfrm>
                  <a:off x="1225329" y="1913572"/>
                  <a:ext cx="160588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</m:oMath>
                    </m:oMathPara>
                  </a14:m>
                  <a:endParaRPr lang="zh-CN" altLang="en-US" dirty="0">
                    <a:latin typeface="+mn-ea"/>
                  </a:endParaRPr>
                </a:p>
              </p:txBody>
            </p:sp>
          </mc:Choice>
          <mc:Fallback xmlns="">
            <p:sp>
              <p:nvSpPr>
                <p:cNvPr id="30" name="文本框 29">
                  <a:extLst>
                    <a:ext uri="{FF2B5EF4-FFF2-40B4-BE49-F238E27FC236}">
                      <a16:creationId xmlns:a16="http://schemas.microsoft.com/office/drawing/2014/main" id="{92A6D43E-C169-41A9-A7CA-CA75258DD9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25329" y="1913572"/>
                  <a:ext cx="1605888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3042" b="-20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5E91A62B-04E3-44E2-9FEF-F7F35877B73E}"/>
                </a:ext>
              </a:extLst>
            </p:cNvPr>
            <p:cNvSpPr txBox="1"/>
            <p:nvPr/>
          </p:nvSpPr>
          <p:spPr>
            <a:xfrm>
              <a:off x="4014468" y="1882794"/>
              <a:ext cx="6014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+mn-ea"/>
                </a:rPr>
                <a:t>with</a:t>
              </a:r>
              <a:endParaRPr lang="zh-CN" altLang="en-US" dirty="0">
                <a:latin typeface="+mn-ea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矩形 10">
                  <a:extLst>
                    <a:ext uri="{FF2B5EF4-FFF2-40B4-BE49-F238E27FC236}">
                      <a16:creationId xmlns:a16="http://schemas.microsoft.com/office/drawing/2014/main" id="{F0A3F9E4-0C25-4D37-ADD4-FCCC51D4A258}"/>
                    </a:ext>
                  </a:extLst>
                </p:cNvPr>
                <p:cNvSpPr/>
                <p:nvPr/>
              </p:nvSpPr>
              <p:spPr>
                <a:xfrm>
                  <a:off x="5220539" y="1867776"/>
                  <a:ext cx="2304862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lvl="0" algn="ctr" defTabSz="914400"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Sup>
                          <m:sSubSup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zh-CN" altLang="en-US" dirty="0">
                    <a:latin typeface="+mn-ea"/>
                  </a:endParaRPr>
                </a:p>
              </p:txBody>
            </p:sp>
          </mc:Choice>
          <mc:Fallback xmlns="">
            <p:sp>
              <p:nvSpPr>
                <p:cNvPr id="32" name="矩形 31">
                  <a:extLst>
                    <a:ext uri="{FF2B5EF4-FFF2-40B4-BE49-F238E27FC236}">
                      <a16:creationId xmlns:a16="http://schemas.microsoft.com/office/drawing/2014/main" id="{06E99158-CAFA-47BD-A791-FACFF4B7924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20539" y="1867776"/>
                  <a:ext cx="2304862" cy="369332"/>
                </a:xfrm>
                <a:prstGeom prst="rect">
                  <a:avLst/>
                </a:prstGeom>
                <a:blipFill>
                  <a:blip r:embed="rId6"/>
                  <a:stretch>
                    <a:fillRect b="-1475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A0A57BF8-B1D7-4FC8-B20A-F57A1A35243F}"/>
                  </a:ext>
                </a:extLst>
              </p:cNvPr>
              <p:cNvSpPr/>
              <p:nvPr/>
            </p:nvSpPr>
            <p:spPr>
              <a:xfrm>
                <a:off x="2194839" y="4006809"/>
                <a:ext cx="4227652" cy="121918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sSubSup>
                            <m:sSubSup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altLang="zh-CN" dirty="0">
                  <a:latin typeface="+mn-ea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            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sSubSup>
                            <m:sSub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(1−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CN" altLang="en-US" dirty="0">
                  <a:latin typeface="+mn-ea"/>
                </a:endParaRPr>
              </a:p>
            </p:txBody>
          </p:sp>
        </mc:Choice>
        <mc:Fallback xmlns="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A0A57BF8-B1D7-4FC8-B20A-F57A1A3524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4839" y="4006809"/>
                <a:ext cx="4227652" cy="121918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组合 12">
            <a:extLst>
              <a:ext uri="{FF2B5EF4-FFF2-40B4-BE49-F238E27FC236}">
                <a16:creationId xmlns:a16="http://schemas.microsoft.com/office/drawing/2014/main" id="{F86E0547-4E61-4D07-9506-1AD67E0F0116}"/>
              </a:ext>
            </a:extLst>
          </p:cNvPr>
          <p:cNvGrpSpPr/>
          <p:nvPr/>
        </p:nvGrpSpPr>
        <p:grpSpPr>
          <a:xfrm>
            <a:off x="2021747" y="5613254"/>
            <a:ext cx="4856649" cy="667490"/>
            <a:chOff x="2074252" y="5844920"/>
            <a:chExt cx="4856649" cy="66749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矩形 13">
                  <a:extLst>
                    <a:ext uri="{FF2B5EF4-FFF2-40B4-BE49-F238E27FC236}">
                      <a16:creationId xmlns:a16="http://schemas.microsoft.com/office/drawing/2014/main" id="{A1BA3743-B6F7-4A17-A90E-9EF2B5FF5D7C}"/>
                    </a:ext>
                  </a:extLst>
                </p:cNvPr>
                <p:cNvSpPr/>
                <p:nvPr/>
              </p:nvSpPr>
              <p:spPr>
                <a:xfrm>
                  <a:off x="2074252" y="5844920"/>
                  <a:ext cx="1598774" cy="66749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altLang="zh-CN" b="0" i="0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num>
                          <m:den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lang="zh-CN" altLang="en-US" dirty="0">
                    <a:latin typeface="+mn-ea"/>
                  </a:endParaRPr>
                </a:p>
              </p:txBody>
            </p:sp>
          </mc:Choice>
          <mc:Fallback xmlns="">
            <p:sp>
              <p:nvSpPr>
                <p:cNvPr id="35" name="矩形 34">
                  <a:extLst>
                    <a:ext uri="{FF2B5EF4-FFF2-40B4-BE49-F238E27FC236}">
                      <a16:creationId xmlns:a16="http://schemas.microsoft.com/office/drawing/2014/main" id="{9AB64ACF-E9DE-4069-8F32-0569283107C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74252" y="5844920"/>
                  <a:ext cx="1598774" cy="66749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B96B3F2A-1B36-4AF5-889F-1BD34BE5BF81}"/>
                </a:ext>
              </a:extLst>
            </p:cNvPr>
            <p:cNvSpPr txBox="1"/>
            <p:nvPr/>
          </p:nvSpPr>
          <p:spPr>
            <a:xfrm>
              <a:off x="4085778" y="6012927"/>
              <a:ext cx="5597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+mn-ea"/>
                </a:rPr>
                <a:t>and</a:t>
              </a:r>
              <a:endParaRPr lang="zh-CN" altLang="en-US" dirty="0">
                <a:latin typeface="+mn-ea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矩形 15">
                  <a:extLst>
                    <a:ext uri="{FF2B5EF4-FFF2-40B4-BE49-F238E27FC236}">
                      <a16:creationId xmlns:a16="http://schemas.microsoft.com/office/drawing/2014/main" id="{47EA56A7-E7DE-4FC4-A72D-46660C615BD3}"/>
                    </a:ext>
                  </a:extLst>
                </p:cNvPr>
                <p:cNvSpPr/>
                <p:nvPr/>
              </p:nvSpPr>
              <p:spPr>
                <a:xfrm>
                  <a:off x="5034362" y="5860244"/>
                  <a:ext cx="1896539" cy="618311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zh-CN" b="0" i="0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num>
                          <m:den>
                            <m:sSup>
                              <m:sSup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den>
                        </m:f>
                        <m:sSubSup>
                          <m:sSub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</m:oMath>
                    </m:oMathPara>
                  </a14:m>
                  <a:endParaRPr lang="zh-CN" altLang="en-US" dirty="0">
                    <a:latin typeface="+mn-ea"/>
                  </a:endParaRPr>
                </a:p>
              </p:txBody>
            </p:sp>
          </mc:Choice>
          <mc:Fallback xmlns="">
            <p:sp>
              <p:nvSpPr>
                <p:cNvPr id="37" name="矩形 36">
                  <a:extLst>
                    <a:ext uri="{FF2B5EF4-FFF2-40B4-BE49-F238E27FC236}">
                      <a16:creationId xmlns:a16="http://schemas.microsoft.com/office/drawing/2014/main" id="{3225B20A-52A2-4D36-90B2-BEABAD2894B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34362" y="5860244"/>
                  <a:ext cx="1896539" cy="618311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F02D68A6-6474-41C0-B6F6-7E446B5DF41E}"/>
                  </a:ext>
                </a:extLst>
              </p:cNvPr>
              <p:cNvSpPr/>
              <p:nvPr/>
            </p:nvSpPr>
            <p:spPr>
              <a:xfrm>
                <a:off x="828051" y="6363282"/>
                <a:ext cx="7562675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dirty="0">
                    <a:latin typeface="+mn-ea"/>
                  </a:rPr>
                  <a:t>It is worth noticing the change of equivalent learning rate and </a:t>
                </a:r>
                <a14:m>
                  <m:oMath xmlns:m="http://schemas.openxmlformats.org/officeDocument/2006/math">
                    <m:r>
                      <a:rPr lang="zh-CN" altLang="en-US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zh-CN">
                        <a:latin typeface="Cambria Math" panose="02040503050406030204" pitchFamily="18" charset="0"/>
                      </a:rPr>
                      <m:t>&gt;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p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altLang="zh-CN" dirty="0">
                    <a:latin typeface="+mn-ea"/>
                  </a:rPr>
                  <a:t>.</a:t>
                </a:r>
                <a:endParaRPr lang="zh-CN" altLang="en-US" dirty="0">
                  <a:latin typeface="+mn-ea"/>
                </a:endParaRPr>
              </a:p>
            </p:txBody>
          </p:sp>
        </mc:Choice>
        <mc:Fallback xmlns="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F02D68A6-6474-41C0-B6F6-7E446B5DF4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8051" y="6363282"/>
                <a:ext cx="7562675" cy="369332"/>
              </a:xfrm>
              <a:prstGeom prst="rect">
                <a:avLst/>
              </a:prstGeom>
              <a:blipFill>
                <a:blip r:embed="rId10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8" name="幻灯片缩放定位 17">
                <a:extLst>
                  <a:ext uri="{FF2B5EF4-FFF2-40B4-BE49-F238E27FC236}">
                    <a16:creationId xmlns:a16="http://schemas.microsoft.com/office/drawing/2014/main" id="{21286D5B-34D4-46F3-B016-502ED1684DB4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8123617" y="4578697"/>
              <a:ext cx="492443" cy="369332"/>
            </p:xfrm>
            <a:graphic>
              <a:graphicData uri="http://schemas.microsoft.com/office/powerpoint/2016/slidezoom">
                <pslz:sldZm>
                  <pslz:sldZmObj sldId="313" cId="4231658365">
                    <pslz:zmPr id="{F3D4F5D1-8FF2-44A2-941E-713CA5F196F0}" returnToParent="0" transitionDur="1000">
                      <p166:blipFill xmlns:p166="http://schemas.microsoft.com/office/powerpoint/2016/6/main">
                        <a:blip r:embed="rId11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92443" cy="369332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8" name="幻灯片缩放定位 17">
                <a:hlinkClick r:id="rId12" action="ppaction://hlinksldjump"/>
                <a:extLst>
                  <a:ext uri="{FF2B5EF4-FFF2-40B4-BE49-F238E27FC236}">
                    <a16:creationId xmlns:a16="http://schemas.microsoft.com/office/drawing/2014/main" id="{21286D5B-34D4-46F3-B016-502ED1684DB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123617" y="4578697"/>
                <a:ext cx="492443" cy="369332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7725739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81612ADA-AD2D-4755-B5CB-55CCB9A72BA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endParaRPr lang="en-US" altLang="zh-CN" dirty="0"/>
          </a:p>
          <a:p>
            <a:r>
              <a:rPr lang="en-US" altLang="zh-CN" dirty="0"/>
              <a:t>OT-CycleGAN </a:t>
            </a:r>
          </a:p>
          <a:p>
            <a:r>
              <a:rPr lang="en-US" altLang="zh-CN" dirty="0"/>
              <a:t>Large Scale OT with Cycle Extension </a:t>
            </a:r>
          </a:p>
          <a:p>
            <a:endParaRPr lang="en-US" altLang="zh-CN" dirty="0"/>
          </a:p>
          <a:p>
            <a:r>
              <a:rPr lang="en-US" altLang="zh-CN" dirty="0"/>
              <a:t>Diverse Colorization </a:t>
            </a:r>
          </a:p>
          <a:p>
            <a:r>
              <a:rPr lang="en-US" altLang="zh-CN" dirty="0"/>
              <a:t>Sparse SVBRDF Acquisition</a:t>
            </a:r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7A95D540-FA2A-4422-AB32-310A73790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More</a:t>
            </a:r>
          </a:p>
        </p:txBody>
      </p:sp>
    </p:spTree>
    <p:extLst>
      <p:ext uri="{BB962C8B-B14F-4D97-AF65-F5344CB8AC3E}">
        <p14:creationId xmlns:p14="http://schemas.microsoft.com/office/powerpoint/2010/main" val="31016727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B5645BD0-2965-4D9B-B0C9-E3B59A09E6D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94026" y="1685678"/>
            <a:ext cx="8372163" cy="4921498"/>
          </a:xfrm>
        </p:spPr>
        <p:txBody>
          <a:bodyPr/>
          <a:lstStyle/>
          <a:p>
            <a:r>
              <a:rPr lang="en-US" altLang="zh-CN" dirty="0"/>
              <a:t>Training issues</a:t>
            </a:r>
          </a:p>
          <a:p>
            <a:pPr lvl="1"/>
            <a:r>
              <a:rPr lang="en-US" altLang="zh-CN" strike="sngStrike" dirty="0"/>
              <a:t>Instability</a:t>
            </a:r>
          </a:p>
          <a:p>
            <a:pPr lvl="1"/>
            <a:r>
              <a:rPr lang="en-US" altLang="zh-CN" dirty="0"/>
              <a:t>Unreachable optimum</a:t>
            </a:r>
          </a:p>
          <a:p>
            <a:r>
              <a:rPr lang="en-US" altLang="zh-CN" dirty="0"/>
              <a:t>Sample quality issues</a:t>
            </a:r>
          </a:p>
          <a:p>
            <a:pPr lvl="1"/>
            <a:r>
              <a:rPr lang="en-US" altLang="zh-CN" strike="sngStrike" dirty="0"/>
              <a:t>Complex dataset</a:t>
            </a:r>
          </a:p>
          <a:p>
            <a:pPr lvl="1"/>
            <a:r>
              <a:rPr lang="en-US" altLang="zh-CN" b="1" dirty="0"/>
              <a:t>Ghost effect </a:t>
            </a:r>
          </a:p>
          <a:p>
            <a:r>
              <a:rPr lang="en-US" altLang="zh-CN" dirty="0"/>
              <a:t>Generalization issue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1D74246B-3371-4792-B208-CB6DBAAB3D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026" y="975602"/>
            <a:ext cx="8372163" cy="574183"/>
          </a:xfrm>
        </p:spPr>
        <p:txBody>
          <a:bodyPr/>
          <a:lstStyle/>
          <a:p>
            <a:r>
              <a:rPr lang="en-US" altLang="zh-CN" dirty="0"/>
              <a:t>Key Problems</a:t>
            </a:r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91358F7D-61E0-4633-B51E-C17553FC335D}"/>
              </a:ext>
            </a:extLst>
          </p:cNvPr>
          <p:cNvSpPr/>
          <p:nvPr/>
        </p:nvSpPr>
        <p:spPr>
          <a:xfrm>
            <a:off x="4894002" y="1794735"/>
            <a:ext cx="3972187" cy="2101537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/>
              <a:t>Symptoms: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Unavoidable low quality samples.</a:t>
            </a:r>
          </a:p>
          <a:p>
            <a:pPr lvl="1" algn="ctr">
              <a:lnSpc>
                <a:spcPct val="150000"/>
              </a:lnSpc>
            </a:pPr>
            <a:r>
              <a:rPr lang="en-US" altLang="zh-CN" sz="1400" dirty="0">
                <a:solidFill>
                  <a:schemeClr val="bg2"/>
                </a:solidFill>
              </a:rPr>
              <a:t>(Even if it is generally high quality.)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Interpolate </a:t>
            </a:r>
            <a:r>
              <a:rPr lang="en-US" altLang="zh-CN" sz="1400" dirty="0"/>
              <a:t>between</a:t>
            </a:r>
            <a:r>
              <a:rPr lang="en-US" altLang="zh-CN" sz="1600" dirty="0"/>
              <a:t> different classes.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Related work: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C00000"/>
                </a:solidFill>
              </a:rPr>
              <a:t>Some preliminary results.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9FEF6A6-0D89-4C41-9639-30E5AE38740A}"/>
              </a:ext>
            </a:extLst>
          </p:cNvPr>
          <p:cNvSpPr txBox="1"/>
          <p:nvPr/>
        </p:nvSpPr>
        <p:spPr>
          <a:xfrm>
            <a:off x="4894002" y="4424951"/>
            <a:ext cx="3972187" cy="1901483"/>
          </a:xfrm>
          <a:prstGeom prst="rect">
            <a:avLst/>
          </a:prstGeom>
          <a:noFill/>
          <a:ln>
            <a:solidFill>
              <a:schemeClr val="bg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1600" dirty="0"/>
              <a:t>Latent space optimization:</a:t>
            </a:r>
          </a:p>
          <a:p>
            <a:pPr marL="45720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Homologous topology.</a:t>
            </a:r>
          </a:p>
          <a:p>
            <a:pPr marL="91440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Auto-clustering. </a:t>
            </a:r>
            <a:r>
              <a:rPr lang="en-US" altLang="zh-CN" sz="1600" dirty="0">
                <a:solidFill>
                  <a:schemeClr val="bg2"/>
                </a:solidFill>
              </a:rPr>
              <a:t>(Multi-Angle)</a:t>
            </a:r>
          </a:p>
          <a:p>
            <a:pPr marL="91440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Representation learning.</a:t>
            </a:r>
          </a:p>
          <a:p>
            <a:pPr marL="45720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Provable Local optimum.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402396501"/>
      </p:ext>
    </p:extLst>
  </p:cSld>
  <p:clrMapOvr>
    <a:masterClrMapping/>
  </p:clrMapOvr>
</p:sld>
</file>

<file path=ppt/slides/slide7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216C718E-11CF-4E24-B668-4A333BC4F74A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494026" y="1685678"/>
                <a:ext cx="8372163" cy="4921498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dirty="0"/>
                  <a:t>Momentum:</a:t>
                </a:r>
              </a:p>
              <a:p>
                <a:endParaRPr lang="en-US" altLang="zh-CN" dirty="0"/>
              </a:p>
              <a:p>
                <a:r>
                  <a:rPr lang="en-US" altLang="zh-CN" dirty="0"/>
                  <a:t>Momentum</a:t>
                </a:r>
                <a:r>
                  <a:rPr lang="en-US" altLang="zh-CN" baseline="30000" dirty="0"/>
                  <a:t>*</a:t>
                </a:r>
                <a:r>
                  <a:rPr lang="en-US" altLang="zh-CN" dirty="0"/>
                  <a:t>:</a:t>
                </a:r>
              </a:p>
              <a:p>
                <a:endParaRPr lang="en-US" altLang="zh-CN" dirty="0"/>
              </a:p>
              <a:p>
                <a:r>
                  <a:rPr lang="en-US" altLang="zh-CN" dirty="0"/>
                  <a:t>Rewrite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altLang="zh-CN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CN" dirty="0"/>
                  <a:t> in summation of series:</a:t>
                </a:r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r>
                  <a:rPr lang="en-US" altLang="zh-CN" dirty="0"/>
                  <a:t>We have that Momentum is equivalent to Momentum</a:t>
                </a:r>
                <a:r>
                  <a:rPr lang="en-US" altLang="zh-CN" baseline="30000" dirty="0"/>
                  <a:t>*</a:t>
                </a:r>
                <a:r>
                  <a:rPr lang="en-US" altLang="zh-CN" dirty="0"/>
                  <a:t> with</a:t>
                </a:r>
              </a:p>
              <a:p>
                <a:endParaRPr lang="en-US" altLang="zh-CN" dirty="0"/>
              </a:p>
            </p:txBody>
          </p:sp>
        </mc:Choice>
        <mc:Fallback xmlns="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216C718E-11CF-4E24-B668-4A333BC4F7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494026" y="1685678"/>
                <a:ext cx="8372163" cy="4921498"/>
              </a:xfrm>
              <a:blipFill>
                <a:blip r:embed="rId2"/>
                <a:stretch>
                  <a:fillRect l="-801" t="-1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>
            <a:extLst>
              <a:ext uri="{FF2B5EF4-FFF2-40B4-BE49-F238E27FC236}">
                <a16:creationId xmlns:a16="http://schemas.microsoft.com/office/drawing/2014/main" id="{BFAF7680-ADF8-4F7B-BCC5-9EB64D7DC7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026" y="975602"/>
            <a:ext cx="8372163" cy="574183"/>
          </a:xfrm>
        </p:spPr>
        <p:txBody>
          <a:bodyPr/>
          <a:lstStyle/>
          <a:p>
            <a:r>
              <a:rPr lang="en-US" altLang="zh-CN" dirty="0"/>
              <a:t>From Momentum to Momentum</a:t>
            </a:r>
            <a:r>
              <a:rPr lang="en-US" altLang="zh-CN" baseline="30000" dirty="0"/>
              <a:t>*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82CB484F-AB43-468C-94BF-E5E68EE6CEE4}"/>
              </a:ext>
            </a:extLst>
          </p:cNvPr>
          <p:cNvGrpSpPr/>
          <p:nvPr/>
        </p:nvGrpSpPr>
        <p:grpSpPr>
          <a:xfrm>
            <a:off x="1218803" y="3205609"/>
            <a:ext cx="6907097" cy="385722"/>
            <a:chOff x="1225329" y="1863774"/>
            <a:chExt cx="6907097" cy="38572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文本框 4">
                  <a:extLst>
                    <a:ext uri="{FF2B5EF4-FFF2-40B4-BE49-F238E27FC236}">
                      <a16:creationId xmlns:a16="http://schemas.microsoft.com/office/drawing/2014/main" id="{E202C390-7220-4141-9831-311C0EBC2341}"/>
                    </a:ext>
                  </a:extLst>
                </p:cNvPr>
                <p:cNvSpPr txBox="1"/>
                <p:nvPr/>
              </p:nvSpPr>
              <p:spPr>
                <a:xfrm>
                  <a:off x="1225329" y="1913942"/>
                  <a:ext cx="173624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zh-CN" altLang="en-US" dirty="0">
                    <a:latin typeface="+mn-ea"/>
                  </a:endParaRPr>
                </a:p>
              </p:txBody>
            </p:sp>
          </mc:Choice>
          <mc:Fallback xmlns="">
            <p:sp>
              <p:nvSpPr>
                <p:cNvPr id="26" name="文本框 25">
                  <a:extLst>
                    <a:ext uri="{FF2B5EF4-FFF2-40B4-BE49-F238E27FC236}">
                      <a16:creationId xmlns:a16="http://schemas.microsoft.com/office/drawing/2014/main" id="{DD1C21D7-8BD8-4A45-BD79-BD3739C983A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25329" y="1913942"/>
                  <a:ext cx="1736245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2807" r="-351" b="-1777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774F6348-9377-4A7E-AC07-584E9B620F6A}"/>
                </a:ext>
              </a:extLst>
            </p:cNvPr>
            <p:cNvSpPr txBox="1"/>
            <p:nvPr/>
          </p:nvSpPr>
          <p:spPr>
            <a:xfrm>
              <a:off x="4014468" y="1880164"/>
              <a:ext cx="6014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+mn-ea"/>
                </a:rPr>
                <a:t>with</a:t>
              </a:r>
              <a:endParaRPr lang="zh-CN" altLang="en-US" dirty="0">
                <a:latin typeface="+mn-ea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矩形 6">
                  <a:extLst>
                    <a:ext uri="{FF2B5EF4-FFF2-40B4-BE49-F238E27FC236}">
                      <a16:creationId xmlns:a16="http://schemas.microsoft.com/office/drawing/2014/main" id="{3A3F88B8-0F33-441E-B83D-BB52094ADE1F}"/>
                    </a:ext>
                  </a:extLst>
                </p:cNvPr>
                <p:cNvSpPr/>
                <p:nvPr/>
              </p:nvSpPr>
              <p:spPr>
                <a:xfrm>
                  <a:off x="5252599" y="1863774"/>
                  <a:ext cx="2879827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lvl="0" algn="ctr" defTabSz="914400"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+(1−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)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zh-CN" altLang="en-US" dirty="0">
                    <a:latin typeface="+mn-ea"/>
                  </a:endParaRPr>
                </a:p>
              </p:txBody>
            </p:sp>
          </mc:Choice>
          <mc:Fallback xmlns="">
            <p:sp>
              <p:nvSpPr>
                <p:cNvPr id="28" name="矩形 27">
                  <a:extLst>
                    <a:ext uri="{FF2B5EF4-FFF2-40B4-BE49-F238E27FC236}">
                      <a16:creationId xmlns:a16="http://schemas.microsoft.com/office/drawing/2014/main" id="{86937C1B-1081-496C-83B9-7B5D52AD35F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52599" y="1863774"/>
                  <a:ext cx="2879827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15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3A5DA351-C370-43AF-BD4F-4FA5A12A40F1}"/>
              </a:ext>
            </a:extLst>
          </p:cNvPr>
          <p:cNvGrpSpPr/>
          <p:nvPr/>
        </p:nvGrpSpPr>
        <p:grpSpPr>
          <a:xfrm>
            <a:off x="1218803" y="2213609"/>
            <a:ext cx="6300072" cy="384350"/>
            <a:chOff x="1225329" y="1867776"/>
            <a:chExt cx="6300072" cy="38435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文本框 8">
                  <a:extLst>
                    <a:ext uri="{FF2B5EF4-FFF2-40B4-BE49-F238E27FC236}">
                      <a16:creationId xmlns:a16="http://schemas.microsoft.com/office/drawing/2014/main" id="{19B7B981-ACD4-437B-9D2E-90F9C17FA6D0}"/>
                    </a:ext>
                  </a:extLst>
                </p:cNvPr>
                <p:cNvSpPr txBox="1"/>
                <p:nvPr/>
              </p:nvSpPr>
              <p:spPr>
                <a:xfrm>
                  <a:off x="1225329" y="1913572"/>
                  <a:ext cx="160588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</m:oMath>
                    </m:oMathPara>
                  </a14:m>
                  <a:endParaRPr lang="zh-CN" altLang="en-US" dirty="0">
                    <a:latin typeface="+mn-ea"/>
                  </a:endParaRPr>
                </a:p>
              </p:txBody>
            </p:sp>
          </mc:Choice>
          <mc:Fallback xmlns="">
            <p:sp>
              <p:nvSpPr>
                <p:cNvPr id="30" name="文本框 29">
                  <a:extLst>
                    <a:ext uri="{FF2B5EF4-FFF2-40B4-BE49-F238E27FC236}">
                      <a16:creationId xmlns:a16="http://schemas.microsoft.com/office/drawing/2014/main" id="{92A6D43E-C169-41A9-A7CA-CA75258DD9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25329" y="1913572"/>
                  <a:ext cx="1605888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3042" b="-20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5E91A62B-04E3-44E2-9FEF-F7F35877B73E}"/>
                </a:ext>
              </a:extLst>
            </p:cNvPr>
            <p:cNvSpPr txBox="1"/>
            <p:nvPr/>
          </p:nvSpPr>
          <p:spPr>
            <a:xfrm>
              <a:off x="4014468" y="1882794"/>
              <a:ext cx="6014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+mn-ea"/>
                </a:rPr>
                <a:t>with</a:t>
              </a:r>
              <a:endParaRPr lang="zh-CN" altLang="en-US" dirty="0">
                <a:latin typeface="+mn-ea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矩形 10">
                  <a:extLst>
                    <a:ext uri="{FF2B5EF4-FFF2-40B4-BE49-F238E27FC236}">
                      <a16:creationId xmlns:a16="http://schemas.microsoft.com/office/drawing/2014/main" id="{F0A3F9E4-0C25-4D37-ADD4-FCCC51D4A258}"/>
                    </a:ext>
                  </a:extLst>
                </p:cNvPr>
                <p:cNvSpPr/>
                <p:nvPr/>
              </p:nvSpPr>
              <p:spPr>
                <a:xfrm>
                  <a:off x="5220539" y="1867776"/>
                  <a:ext cx="2304862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lvl="0" algn="ctr" defTabSz="914400"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Sup>
                          <m:sSubSup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zh-CN" altLang="en-US" dirty="0">
                    <a:latin typeface="+mn-ea"/>
                  </a:endParaRPr>
                </a:p>
              </p:txBody>
            </p:sp>
          </mc:Choice>
          <mc:Fallback xmlns="">
            <p:sp>
              <p:nvSpPr>
                <p:cNvPr id="32" name="矩形 31">
                  <a:extLst>
                    <a:ext uri="{FF2B5EF4-FFF2-40B4-BE49-F238E27FC236}">
                      <a16:creationId xmlns:a16="http://schemas.microsoft.com/office/drawing/2014/main" id="{06E99158-CAFA-47BD-A791-FACFF4B7924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20539" y="1867776"/>
                  <a:ext cx="2304862" cy="369332"/>
                </a:xfrm>
                <a:prstGeom prst="rect">
                  <a:avLst/>
                </a:prstGeom>
                <a:blipFill>
                  <a:blip r:embed="rId6"/>
                  <a:stretch>
                    <a:fillRect b="-1475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A0A57BF8-B1D7-4FC8-B20A-F57A1A35243F}"/>
                  </a:ext>
                </a:extLst>
              </p:cNvPr>
              <p:cNvSpPr/>
              <p:nvPr/>
            </p:nvSpPr>
            <p:spPr>
              <a:xfrm>
                <a:off x="2194839" y="4006809"/>
                <a:ext cx="4227652" cy="121918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sSubSup>
                            <m:sSubSup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altLang="zh-CN" dirty="0">
                  <a:latin typeface="+mn-ea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            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sSubSup>
                            <m:sSub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(1−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CN" altLang="en-US" dirty="0">
                  <a:latin typeface="+mn-ea"/>
                </a:endParaRPr>
              </a:p>
            </p:txBody>
          </p:sp>
        </mc:Choice>
        <mc:Fallback xmlns="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A0A57BF8-B1D7-4FC8-B20A-F57A1A3524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4839" y="4006809"/>
                <a:ext cx="4227652" cy="121918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组合 12">
            <a:extLst>
              <a:ext uri="{FF2B5EF4-FFF2-40B4-BE49-F238E27FC236}">
                <a16:creationId xmlns:a16="http://schemas.microsoft.com/office/drawing/2014/main" id="{F86E0547-4E61-4D07-9506-1AD67E0F0116}"/>
              </a:ext>
            </a:extLst>
          </p:cNvPr>
          <p:cNvGrpSpPr/>
          <p:nvPr/>
        </p:nvGrpSpPr>
        <p:grpSpPr>
          <a:xfrm>
            <a:off x="2021747" y="5613254"/>
            <a:ext cx="4856649" cy="667490"/>
            <a:chOff x="2074252" y="5844920"/>
            <a:chExt cx="4856649" cy="66749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矩形 13">
                  <a:extLst>
                    <a:ext uri="{FF2B5EF4-FFF2-40B4-BE49-F238E27FC236}">
                      <a16:creationId xmlns:a16="http://schemas.microsoft.com/office/drawing/2014/main" id="{A1BA3743-B6F7-4A17-A90E-9EF2B5FF5D7C}"/>
                    </a:ext>
                  </a:extLst>
                </p:cNvPr>
                <p:cNvSpPr/>
                <p:nvPr/>
              </p:nvSpPr>
              <p:spPr>
                <a:xfrm>
                  <a:off x="2074252" y="5844920"/>
                  <a:ext cx="1598774" cy="66749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altLang="zh-CN" b="0" i="0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num>
                          <m:den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lang="zh-CN" altLang="en-US" dirty="0">
                    <a:latin typeface="+mn-ea"/>
                  </a:endParaRPr>
                </a:p>
              </p:txBody>
            </p:sp>
          </mc:Choice>
          <mc:Fallback xmlns="">
            <p:sp>
              <p:nvSpPr>
                <p:cNvPr id="35" name="矩形 34">
                  <a:extLst>
                    <a:ext uri="{FF2B5EF4-FFF2-40B4-BE49-F238E27FC236}">
                      <a16:creationId xmlns:a16="http://schemas.microsoft.com/office/drawing/2014/main" id="{9AB64ACF-E9DE-4069-8F32-0569283107C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74252" y="5844920"/>
                  <a:ext cx="1598774" cy="66749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B96B3F2A-1B36-4AF5-889F-1BD34BE5BF81}"/>
                </a:ext>
              </a:extLst>
            </p:cNvPr>
            <p:cNvSpPr txBox="1"/>
            <p:nvPr/>
          </p:nvSpPr>
          <p:spPr>
            <a:xfrm>
              <a:off x="4085778" y="6012927"/>
              <a:ext cx="5597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+mn-ea"/>
                </a:rPr>
                <a:t>and</a:t>
              </a:r>
              <a:endParaRPr lang="zh-CN" altLang="en-US" dirty="0">
                <a:latin typeface="+mn-ea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矩形 15">
                  <a:extLst>
                    <a:ext uri="{FF2B5EF4-FFF2-40B4-BE49-F238E27FC236}">
                      <a16:creationId xmlns:a16="http://schemas.microsoft.com/office/drawing/2014/main" id="{47EA56A7-E7DE-4FC4-A72D-46660C615BD3}"/>
                    </a:ext>
                  </a:extLst>
                </p:cNvPr>
                <p:cNvSpPr/>
                <p:nvPr/>
              </p:nvSpPr>
              <p:spPr>
                <a:xfrm>
                  <a:off x="5034362" y="5860244"/>
                  <a:ext cx="1896539" cy="618311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zh-CN" b="0" i="0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num>
                          <m:den>
                            <m:sSup>
                              <m:sSup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den>
                        </m:f>
                        <m:sSubSup>
                          <m:sSub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</m:oMath>
                    </m:oMathPara>
                  </a14:m>
                  <a:endParaRPr lang="zh-CN" altLang="en-US" dirty="0">
                    <a:latin typeface="+mn-ea"/>
                  </a:endParaRPr>
                </a:p>
              </p:txBody>
            </p:sp>
          </mc:Choice>
          <mc:Fallback xmlns="">
            <p:sp>
              <p:nvSpPr>
                <p:cNvPr id="37" name="矩形 36">
                  <a:extLst>
                    <a:ext uri="{FF2B5EF4-FFF2-40B4-BE49-F238E27FC236}">
                      <a16:creationId xmlns:a16="http://schemas.microsoft.com/office/drawing/2014/main" id="{3225B20A-52A2-4D36-90B2-BEABAD2894B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34362" y="5860244"/>
                  <a:ext cx="1896539" cy="618311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F02D68A6-6474-41C0-B6F6-7E446B5DF41E}"/>
                  </a:ext>
                </a:extLst>
              </p:cNvPr>
              <p:cNvSpPr/>
              <p:nvPr/>
            </p:nvSpPr>
            <p:spPr>
              <a:xfrm>
                <a:off x="828051" y="6363282"/>
                <a:ext cx="7562675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dirty="0">
                    <a:latin typeface="+mn-ea"/>
                  </a:rPr>
                  <a:t>It is worth noticing the change of equivalent learning rate and </a:t>
                </a:r>
                <a14:m>
                  <m:oMath xmlns:m="http://schemas.openxmlformats.org/officeDocument/2006/math">
                    <m:r>
                      <a:rPr lang="zh-CN" altLang="en-US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zh-CN">
                        <a:latin typeface="Cambria Math" panose="02040503050406030204" pitchFamily="18" charset="0"/>
                      </a:rPr>
                      <m:t>&gt;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p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altLang="zh-CN" dirty="0">
                    <a:latin typeface="+mn-ea"/>
                  </a:rPr>
                  <a:t>.</a:t>
                </a:r>
                <a:endParaRPr lang="zh-CN" altLang="en-US" dirty="0">
                  <a:latin typeface="+mn-ea"/>
                </a:endParaRPr>
              </a:p>
            </p:txBody>
          </p:sp>
        </mc:Choice>
        <mc:Fallback xmlns="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F02D68A6-6474-41C0-B6F6-7E446B5DF4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8051" y="6363282"/>
                <a:ext cx="7562675" cy="369332"/>
              </a:xfrm>
              <a:prstGeom prst="rect">
                <a:avLst/>
              </a:prstGeom>
              <a:blipFill>
                <a:blip r:embed="rId10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8" name="幻灯片缩放定位 17">
                <a:extLst>
                  <a:ext uri="{FF2B5EF4-FFF2-40B4-BE49-F238E27FC236}">
                    <a16:creationId xmlns:a16="http://schemas.microsoft.com/office/drawing/2014/main" id="{21286D5B-34D4-46F3-B016-502ED1684DB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77104482"/>
                  </p:ext>
                </p:extLst>
              </p:nvPr>
            </p:nvGraphicFramePr>
            <p:xfrm>
              <a:off x="8123617" y="4578697"/>
              <a:ext cx="492443" cy="369332"/>
            </p:xfrm>
            <a:graphic>
              <a:graphicData uri="http://schemas.microsoft.com/office/powerpoint/2016/slidezoom">
                <pslz:sldZm>
                  <pslz:sldZmObj sldId="313" cId="4231658365">
                    <pslz:zmPr id="{F3D4F5D1-8FF2-44A2-941E-713CA5F196F0}" returnToParent="0" transitionDur="1000">
                      <p166:blipFill xmlns:p166="http://schemas.microsoft.com/office/powerpoint/2016/6/main">
                        <a:blip r:embed="rId11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92443" cy="369332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8" name="幻灯片缩放定位 17">
                <a:hlinkClick r:id="rId12" action="ppaction://hlinksldjump"/>
                <a:extLst>
                  <a:ext uri="{FF2B5EF4-FFF2-40B4-BE49-F238E27FC236}">
                    <a16:creationId xmlns:a16="http://schemas.microsoft.com/office/drawing/2014/main" id="{21286D5B-34D4-46F3-B016-502ED1684DB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123617" y="4578697"/>
                <a:ext cx="492443" cy="369332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735199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B5645BD0-2965-4D9B-B0C9-E3B59A09E6D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94026" y="1685678"/>
            <a:ext cx="8372163" cy="4921498"/>
          </a:xfrm>
        </p:spPr>
        <p:txBody>
          <a:bodyPr/>
          <a:lstStyle/>
          <a:p>
            <a:r>
              <a:rPr lang="en-US" altLang="zh-CN" dirty="0"/>
              <a:t>Training issues</a:t>
            </a:r>
          </a:p>
          <a:p>
            <a:pPr lvl="1"/>
            <a:r>
              <a:rPr lang="en-US" altLang="zh-CN" strike="sngStrike" dirty="0"/>
              <a:t>Instability</a:t>
            </a:r>
          </a:p>
          <a:p>
            <a:pPr lvl="1"/>
            <a:r>
              <a:rPr lang="en-US" altLang="zh-CN" dirty="0"/>
              <a:t>Unreachable optimum</a:t>
            </a:r>
          </a:p>
          <a:p>
            <a:r>
              <a:rPr lang="en-US" altLang="zh-CN" dirty="0"/>
              <a:t>Sample quality issues</a:t>
            </a:r>
          </a:p>
          <a:p>
            <a:pPr lvl="1"/>
            <a:r>
              <a:rPr lang="en-US" altLang="zh-CN" strike="sngStrike" dirty="0"/>
              <a:t>Complex dataset</a:t>
            </a:r>
          </a:p>
          <a:p>
            <a:pPr lvl="1"/>
            <a:r>
              <a:rPr lang="en-US" altLang="zh-CN" dirty="0"/>
              <a:t>Ghost effect </a:t>
            </a:r>
          </a:p>
          <a:p>
            <a:r>
              <a:rPr lang="en-US" altLang="zh-CN" b="1" dirty="0"/>
              <a:t>Generalization issue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1D74246B-3371-4792-B208-CB6DBAAB3D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026" y="975602"/>
            <a:ext cx="8372163" cy="574183"/>
          </a:xfrm>
        </p:spPr>
        <p:txBody>
          <a:bodyPr/>
          <a:lstStyle/>
          <a:p>
            <a:r>
              <a:rPr lang="en-US" altLang="zh-CN" dirty="0"/>
              <a:t>Key Problems</a:t>
            </a:r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91358F7D-61E0-4633-B51E-C17553FC335D}"/>
              </a:ext>
            </a:extLst>
          </p:cNvPr>
          <p:cNvSpPr/>
          <p:nvPr/>
        </p:nvSpPr>
        <p:spPr>
          <a:xfrm>
            <a:off x="4894002" y="1794735"/>
            <a:ext cx="3972187" cy="1778372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/>
              <a:t>Symptoms: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When it reaches the optimum,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Perfectly memorize the dataset.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Related work: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C00000"/>
                </a:solidFill>
              </a:rPr>
              <a:t>Work in progress. </a:t>
            </a:r>
          </a:p>
        </p:txBody>
      </p:sp>
    </p:spTree>
    <p:extLst>
      <p:ext uri="{BB962C8B-B14F-4D97-AF65-F5344CB8AC3E}">
        <p14:creationId xmlns:p14="http://schemas.microsoft.com/office/powerpoint/2010/main" val="27666862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8A130AB6-67DC-411B-B280-6356D81D3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Training Instability</a:t>
            </a:r>
            <a:endParaRPr lang="zh-CN" altLang="en-US" dirty="0"/>
          </a:p>
        </p:txBody>
      </p:sp>
      <p:sp>
        <p:nvSpPr>
          <p:cNvPr id="5" name="副标题 4">
            <a:extLst>
              <a:ext uri="{FF2B5EF4-FFF2-40B4-BE49-F238E27FC236}">
                <a16:creationId xmlns:a16="http://schemas.microsoft.com/office/drawing/2014/main" id="{D246AD6A-AFA4-4373-A85D-EDEFB3479CB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Mainly from Lipschitz GANs. (ICML, 2019)</a:t>
            </a:r>
          </a:p>
        </p:txBody>
      </p:sp>
    </p:spTree>
    <p:extLst>
      <p:ext uri="{BB962C8B-B14F-4D97-AF65-F5344CB8AC3E}">
        <p14:creationId xmlns:p14="http://schemas.microsoft.com/office/powerpoint/2010/main" val="2655430623"/>
      </p:ext>
    </p:extLst>
  </p:cSld>
  <p:clrMapOvr>
    <a:masterClrMapping/>
  </p:clrMapOvr>
</p:sld>
</file>

<file path=ppt/theme/theme1.xml><?xml version="1.0" encoding="utf-8"?>
<a:theme xmlns:a="http://schemas.openxmlformats.org/drawingml/2006/main" name="2016-VI主题">
  <a:themeElements>
    <a:clrScheme name="VI统一色">
      <a:dk1>
        <a:srgbClr val="000000"/>
      </a:dk1>
      <a:lt1>
        <a:srgbClr val="FFFFFF"/>
      </a:lt1>
      <a:dk2>
        <a:srgbClr val="BD9F68"/>
      </a:dk2>
      <a:lt2>
        <a:srgbClr val="B5B5B6"/>
      </a:lt2>
      <a:accent1>
        <a:srgbClr val="C8161E"/>
      </a:accent1>
      <a:accent2>
        <a:srgbClr val="F08300"/>
      </a:accent2>
      <a:accent3>
        <a:srgbClr val="FDD000"/>
      </a:accent3>
      <a:accent4>
        <a:srgbClr val="338D27"/>
      </a:accent4>
      <a:accent5>
        <a:srgbClr val="0086D1"/>
      </a:accent5>
      <a:accent6>
        <a:srgbClr val="004098"/>
      </a:accent6>
      <a:hlink>
        <a:srgbClr val="B5B5B6"/>
      </a:hlink>
      <a:folHlink>
        <a:srgbClr val="BD9F68"/>
      </a:folHlink>
    </a:clrScheme>
    <a:fontScheme name="自定义 7">
      <a:majorFont>
        <a:latin typeface="等线"/>
        <a:ea typeface="等线"/>
        <a:cs typeface=""/>
      </a:majorFont>
      <a:minorFont>
        <a:latin typeface="等线 Light"/>
        <a:ea typeface="等线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2016-VI主题" id="{5AE3302E-EAD3-4AF6-9B05-44D5CA6E31FB}" vid="{55D1CDEE-FEEF-4D3E-ACCF-BFCE645E4B05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2016-VI主题</Template>
  <TotalTime>3601</TotalTime>
  <Words>3109</Words>
  <Application>Microsoft Office PowerPoint</Application>
  <PresentationFormat>全屏显示(4:3)</PresentationFormat>
  <Paragraphs>608</Paragraphs>
  <Slides>65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65</vt:i4>
      </vt:variant>
    </vt:vector>
  </HeadingPairs>
  <TitlesOfParts>
    <vt:vector size="71" baseType="lpstr">
      <vt:lpstr>等线</vt:lpstr>
      <vt:lpstr>等线 Light</vt:lpstr>
      <vt:lpstr>Calibri</vt:lpstr>
      <vt:lpstr>Cambria Math</vt:lpstr>
      <vt:lpstr>Arial</vt:lpstr>
      <vt:lpstr>2016-VI主题</vt:lpstr>
      <vt:lpstr>On the Key Problems of GANs</vt:lpstr>
      <vt:lpstr>About Me</vt:lpstr>
      <vt:lpstr>Introduction</vt:lpstr>
      <vt:lpstr>Key Problems</vt:lpstr>
      <vt:lpstr>Key Problems</vt:lpstr>
      <vt:lpstr>Key Problems</vt:lpstr>
      <vt:lpstr>Key Problems</vt:lpstr>
      <vt:lpstr>Key Problems</vt:lpstr>
      <vt:lpstr>Training Instability</vt:lpstr>
      <vt:lpstr>The Essence of Convergence</vt:lpstr>
      <vt:lpstr>The Essence of Convergence</vt:lpstr>
      <vt:lpstr>Generalized Formulation of GANs</vt:lpstr>
      <vt:lpstr>The Essence of Convergence</vt:lpstr>
      <vt:lpstr>The Essence of Convergence</vt:lpstr>
      <vt:lpstr>The Essence of Convergence</vt:lpstr>
      <vt:lpstr>Lipschitz GANs</vt:lpstr>
      <vt:lpstr>Lipschitz GANs</vt:lpstr>
      <vt:lpstr>Illustration</vt:lpstr>
      <vt:lpstr>Experiments</vt:lpstr>
      <vt:lpstr>Experiments</vt:lpstr>
      <vt:lpstr>Experiments</vt:lpstr>
      <vt:lpstr>Experiments</vt:lpstr>
      <vt:lpstr>Experiments</vt:lpstr>
      <vt:lpstr>Mode Collapse</vt:lpstr>
      <vt:lpstr>Gradient Vanishing</vt:lpstr>
      <vt:lpstr>Unreachable Optimum</vt:lpstr>
      <vt:lpstr>The Evidences</vt:lpstr>
      <vt:lpstr>The Evidences</vt:lpstr>
      <vt:lpstr>Possible Causes</vt:lpstr>
      <vt:lpstr>The Convergence of Adam</vt:lpstr>
      <vt:lpstr>SGD  Adam</vt:lpstr>
      <vt:lpstr>Adam’s properties</vt:lpstr>
      <vt:lpstr>Existing Solution: AMSGrad</vt:lpstr>
      <vt:lpstr>The New Perspective</vt:lpstr>
      <vt:lpstr>Non-convergence of Adam</vt:lpstr>
      <vt:lpstr>Towards Convergence</vt:lpstr>
      <vt:lpstr>AdaShift: Core Idea</vt:lpstr>
      <vt:lpstr>AdaShift: First Moment</vt:lpstr>
      <vt:lpstr>AdaShift: Generalize v_t</vt:lpstr>
      <vt:lpstr>AdaShift: Share v_t  adaptive SGD</vt:lpstr>
      <vt:lpstr>Experiments</vt:lpstr>
      <vt:lpstr>Experiments</vt:lpstr>
      <vt:lpstr>Experiments</vt:lpstr>
      <vt:lpstr>AdaShift++</vt:lpstr>
      <vt:lpstr>Sample Quality Issue</vt:lpstr>
      <vt:lpstr>Background</vt:lpstr>
      <vt:lpstr>Limitation of AC-GAN</vt:lpstr>
      <vt:lpstr>How LabelGAN Works</vt:lpstr>
      <vt:lpstr>Limitation of LabelGAN</vt:lpstr>
      <vt:lpstr>AM-GAN</vt:lpstr>
      <vt:lpstr>Relationships</vt:lpstr>
      <vt:lpstr>Experiments</vt:lpstr>
      <vt:lpstr>AM-GAN Extensions</vt:lpstr>
      <vt:lpstr>Understanding Unrestricted GANs</vt:lpstr>
      <vt:lpstr>Evaluation Metrics</vt:lpstr>
      <vt:lpstr>WGAN / LGANs with labels</vt:lpstr>
      <vt:lpstr>Generalization Issue</vt:lpstr>
      <vt:lpstr>Reach the Optimum</vt:lpstr>
      <vt:lpstr>Dilemma</vt:lpstr>
      <vt:lpstr>The Ideal Solution</vt:lpstr>
      <vt:lpstr>Comparison</vt:lpstr>
      <vt:lpstr>Reference</vt:lpstr>
      <vt:lpstr>谢 谢！</vt:lpstr>
      <vt:lpstr>From Momentum to Momentum*</vt:lpstr>
      <vt:lpstr>More</vt:lpstr>
    </vt:vector>
  </TitlesOfParts>
  <Company>微软中国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微软用户</dc:creator>
  <cp:lastModifiedBy>zhou zhiming</cp:lastModifiedBy>
  <cp:revision>285</cp:revision>
  <dcterms:created xsi:type="dcterms:W3CDTF">2016-01-21T16:32:22Z</dcterms:created>
  <dcterms:modified xsi:type="dcterms:W3CDTF">2020-09-05T04:52:21Z</dcterms:modified>
</cp:coreProperties>
</file>